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1" r:id="rId4"/>
  </p:sldMasterIdLst>
  <p:notesMasterIdLst>
    <p:notesMasterId r:id="rId7"/>
  </p:notesMasterIdLst>
  <p:sldIdLst>
    <p:sldId id="256" r:id="rId5"/>
    <p:sldId id="257" r:id="rId6"/>
  </p:sldIdLst>
  <p:sldSz cx="10058400" cy="7772400"/>
  <p:notesSz cx="7019925" cy="9305925"/>
  <p:custDataLst>
    <p:tags r:id="rId8"/>
  </p:custDataLst>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utts, Tammy" initials="CT" lastIdx="6" clrIdx="0">
    <p:extLst>
      <p:ext uri="{19B8F6BF-5375-455C-9EA6-DF929625EA0E}">
        <p15:presenceInfo xmlns:p15="http://schemas.microsoft.com/office/powerpoint/2012/main" userId="S::TNH9@pge.com::7c747e85-39c8-44c7-b5ec-42e496c15e9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B87"/>
    <a:srgbClr val="A7D7FF"/>
    <a:srgbClr val="E5F3FF"/>
    <a:srgbClr val="1193FF"/>
    <a:srgbClr val="FF6D6D"/>
    <a:srgbClr val="1F5DA1"/>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B1AD97-5F26-44E7-B27F-26C0FCFE21B0}" v="1" dt="2025-07-14T15:20:02.8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napToGrid="0">
      <p:cViewPr varScale="1">
        <p:scale>
          <a:sx n="98" d="100"/>
          <a:sy n="98" d="100"/>
        </p:scale>
        <p:origin x="2382" y="84"/>
      </p:cViewPr>
      <p:guideLst>
        <p:guide orient="horz" pos="2448"/>
        <p:guide pos="3168"/>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2603" cy="467203"/>
          </a:xfrm>
          <a:prstGeom prst="rect">
            <a:avLst/>
          </a:prstGeom>
        </p:spPr>
        <p:txBody>
          <a:bodyPr vert="horz" lIns="91541" tIns="45770" rIns="91541" bIns="45770" rtlCol="0"/>
          <a:lstStyle>
            <a:lvl1pPr algn="l">
              <a:defRPr sz="1200"/>
            </a:lvl1pPr>
          </a:lstStyle>
          <a:p>
            <a:endParaRPr lang="en-US"/>
          </a:p>
        </p:txBody>
      </p:sp>
      <p:sp>
        <p:nvSpPr>
          <p:cNvPr id="3" name="Date Placeholder 2"/>
          <p:cNvSpPr>
            <a:spLocks noGrp="1"/>
          </p:cNvSpPr>
          <p:nvPr>
            <p:ph type="dt" idx="1"/>
          </p:nvPr>
        </p:nvSpPr>
        <p:spPr>
          <a:xfrm>
            <a:off x="3975733" y="1"/>
            <a:ext cx="3042603" cy="467203"/>
          </a:xfrm>
          <a:prstGeom prst="rect">
            <a:avLst/>
          </a:prstGeom>
        </p:spPr>
        <p:txBody>
          <a:bodyPr vert="horz" lIns="91541" tIns="45770" rIns="91541" bIns="45770" rtlCol="0"/>
          <a:lstStyle>
            <a:lvl1pPr algn="r">
              <a:defRPr sz="1200"/>
            </a:lvl1pPr>
          </a:lstStyle>
          <a:p>
            <a:fld id="{203DCDC8-40D7-47EB-93AE-5B7E924828A8}" type="datetimeFigureOut">
              <a:rPr lang="en-US" smtClean="0"/>
              <a:t>8/26/2025</a:t>
            </a:fld>
            <a:endParaRPr lang="en-US"/>
          </a:p>
        </p:txBody>
      </p:sp>
      <p:sp>
        <p:nvSpPr>
          <p:cNvPr id="4" name="Slide Image Placeholder 3"/>
          <p:cNvSpPr>
            <a:spLocks noGrp="1" noRot="1" noChangeAspect="1"/>
          </p:cNvSpPr>
          <p:nvPr>
            <p:ph type="sldImg" idx="2"/>
          </p:nvPr>
        </p:nvSpPr>
        <p:spPr>
          <a:xfrm>
            <a:off x="1477963" y="1163638"/>
            <a:ext cx="4064000" cy="3140075"/>
          </a:xfrm>
          <a:prstGeom prst="rect">
            <a:avLst/>
          </a:prstGeom>
          <a:noFill/>
          <a:ln w="12700">
            <a:solidFill>
              <a:prstClr val="black"/>
            </a:solidFill>
          </a:ln>
        </p:spPr>
        <p:txBody>
          <a:bodyPr vert="horz" lIns="91541" tIns="45770" rIns="91541" bIns="45770" rtlCol="0" anchor="ctr"/>
          <a:lstStyle/>
          <a:p>
            <a:endParaRPr lang="en-US"/>
          </a:p>
        </p:txBody>
      </p:sp>
      <p:sp>
        <p:nvSpPr>
          <p:cNvPr id="5" name="Notes Placeholder 4"/>
          <p:cNvSpPr>
            <a:spLocks noGrp="1"/>
          </p:cNvSpPr>
          <p:nvPr>
            <p:ph type="body" sz="quarter" idx="3"/>
          </p:nvPr>
        </p:nvSpPr>
        <p:spPr>
          <a:xfrm>
            <a:off x="702629" y="4478159"/>
            <a:ext cx="5614668" cy="3664526"/>
          </a:xfrm>
          <a:prstGeom prst="rect">
            <a:avLst/>
          </a:prstGeom>
        </p:spPr>
        <p:txBody>
          <a:bodyPr vert="horz" lIns="91541" tIns="45770" rIns="91541" bIns="4577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38722"/>
            <a:ext cx="3042603" cy="467203"/>
          </a:xfrm>
          <a:prstGeom prst="rect">
            <a:avLst/>
          </a:prstGeom>
        </p:spPr>
        <p:txBody>
          <a:bodyPr vert="horz" lIns="91541" tIns="45770" rIns="91541" bIns="45770" rtlCol="0" anchor="b"/>
          <a:lstStyle>
            <a:lvl1pPr algn="l">
              <a:defRPr sz="1200"/>
            </a:lvl1pPr>
          </a:lstStyle>
          <a:p>
            <a:endParaRPr lang="en-US"/>
          </a:p>
        </p:txBody>
      </p:sp>
      <p:sp>
        <p:nvSpPr>
          <p:cNvPr id="7" name="Slide Number Placeholder 6"/>
          <p:cNvSpPr>
            <a:spLocks noGrp="1"/>
          </p:cNvSpPr>
          <p:nvPr>
            <p:ph type="sldNum" sz="quarter" idx="5"/>
          </p:nvPr>
        </p:nvSpPr>
        <p:spPr>
          <a:xfrm>
            <a:off x="3975733" y="8838722"/>
            <a:ext cx="3042603" cy="467203"/>
          </a:xfrm>
          <a:prstGeom prst="rect">
            <a:avLst/>
          </a:prstGeom>
        </p:spPr>
        <p:txBody>
          <a:bodyPr vert="horz" lIns="91541" tIns="45770" rIns="91541" bIns="45770" rtlCol="0" anchor="b"/>
          <a:lstStyle>
            <a:lvl1pPr algn="r">
              <a:defRPr sz="1200"/>
            </a:lvl1pPr>
          </a:lstStyle>
          <a:p>
            <a:fld id="{D9A8F9DD-50CC-40CB-AAFB-ABC754AE9677}" type="slidenum">
              <a:rPr lang="en-US" smtClean="0"/>
              <a:t>‹#›</a:t>
            </a:fld>
            <a:endParaRPr lang="en-US"/>
          </a:p>
        </p:txBody>
      </p:sp>
    </p:spTree>
    <p:extLst>
      <p:ext uri="{BB962C8B-B14F-4D97-AF65-F5344CB8AC3E}">
        <p14:creationId xmlns:p14="http://schemas.microsoft.com/office/powerpoint/2010/main" val="14516321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9A8F9DD-50CC-40CB-AAFB-ABC754AE9677}" type="slidenum">
              <a:rPr lang="en-US" smtClean="0"/>
              <a:t>1</a:t>
            </a:fld>
            <a:endParaRPr lang="en-US"/>
          </a:p>
        </p:txBody>
      </p:sp>
    </p:spTree>
    <p:extLst>
      <p:ext uri="{BB962C8B-B14F-4D97-AF65-F5344CB8AC3E}">
        <p14:creationId xmlns:p14="http://schemas.microsoft.com/office/powerpoint/2010/main" val="11668214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9A8F9DD-50CC-40CB-AAFB-ABC754AE9677}" type="slidenum">
              <a:rPr lang="en-US" smtClean="0"/>
              <a:t>2</a:t>
            </a:fld>
            <a:endParaRPr lang="en-US"/>
          </a:p>
        </p:txBody>
      </p:sp>
    </p:spTree>
    <p:extLst>
      <p:ext uri="{BB962C8B-B14F-4D97-AF65-F5344CB8AC3E}">
        <p14:creationId xmlns:p14="http://schemas.microsoft.com/office/powerpoint/2010/main" val="3605671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7669" y="3281680"/>
            <a:ext cx="5029200" cy="1551304"/>
          </a:xfrm>
        </p:spPr>
        <p:txBody>
          <a:bodyPr>
            <a:normAutofit/>
          </a:bodyPr>
          <a:lstStyle>
            <a:lvl1pPr marL="0" indent="0" algn="l">
              <a:buNone/>
              <a:defRPr sz="2200" b="0" i="1" cap="none" spc="134" baseline="0">
                <a:solidFill>
                  <a:schemeClr val="tx1"/>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endParaRPr lang="en-US" dirty="0"/>
          </a:p>
        </p:txBody>
      </p:sp>
      <p:sp>
        <p:nvSpPr>
          <p:cNvPr id="15" name="Rectangle 14"/>
          <p:cNvSpPr/>
          <p:nvPr/>
        </p:nvSpPr>
        <p:spPr>
          <a:xfrm>
            <a:off x="0" y="5375911"/>
            <a:ext cx="10058400" cy="239649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cxnSp>
        <p:nvCxnSpPr>
          <p:cNvPr id="16" name="Straight Connector 15"/>
          <p:cNvCxnSpPr/>
          <p:nvPr/>
        </p:nvCxnSpPr>
        <p:spPr>
          <a:xfrm>
            <a:off x="0" y="5343525"/>
            <a:ext cx="10058400" cy="18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E48785BE-30D6-45E9-9828-9A90A2D6DF6D}" type="datetime1">
              <a:rPr lang="en-US" smtClean="0"/>
              <a:pPr/>
              <a:t>8/26/2025</a:t>
            </a:fld>
            <a:endParaRPr lang="en-US" dirty="0"/>
          </a:p>
        </p:txBody>
      </p:sp>
      <p:sp>
        <p:nvSpPr>
          <p:cNvPr id="23" name="Slide Number Placeholder 22"/>
          <p:cNvSpPr>
            <a:spLocks noGrp="1"/>
          </p:cNvSpPr>
          <p:nvPr>
            <p:ph type="sldNum" sz="quarter" idx="11"/>
          </p:nvPr>
        </p:nvSpPr>
        <p:spPr/>
        <p:txBody>
          <a:bodyPr/>
          <a:lstStyle/>
          <a:p>
            <a:fld id="{FA84A37A-AFC2-4A01-80A1-FC20F2C0D5BB}" type="slidenum">
              <a:rPr lang="en-US" smtClean="0"/>
              <a:pPr/>
              <a:t>‹#›</a:t>
            </a:fld>
            <a:endParaRPr lang="en-US" dirty="0"/>
          </a:p>
        </p:txBody>
      </p:sp>
      <p:sp>
        <p:nvSpPr>
          <p:cNvPr id="24" name="Footer Placeholder 23"/>
          <p:cNvSpPr>
            <a:spLocks noGrp="1"/>
          </p:cNvSpPr>
          <p:nvPr>
            <p:ph type="ftr" sz="quarter" idx="12"/>
          </p:nvPr>
        </p:nvSpPr>
        <p:spPr/>
        <p:txBody>
          <a:bodyPr/>
          <a:lstStyle/>
          <a:p>
            <a:endParaRPr lang="en-US" dirty="0"/>
          </a:p>
        </p:txBody>
      </p:sp>
      <p:sp>
        <p:nvSpPr>
          <p:cNvPr id="12" name="Title 11"/>
          <p:cNvSpPr>
            <a:spLocks noGrp="1"/>
          </p:cNvSpPr>
          <p:nvPr>
            <p:ph type="title"/>
          </p:nvPr>
        </p:nvSpPr>
        <p:spPr>
          <a:xfrm>
            <a:off x="387669" y="518161"/>
            <a:ext cx="8449056" cy="2763519"/>
          </a:xfrm>
        </p:spPr>
        <p:txBody>
          <a:bodyPr>
            <a:normAutofit/>
          </a:bodyPr>
          <a:lstStyle>
            <a:lvl1pPr>
              <a:spcBef>
                <a:spcPts val="0"/>
              </a:spcBef>
              <a:defRPr kumimoji="0" lang="en-US" sz="67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a:t>Click to edit Master title style</a:t>
            </a:r>
            <a:endParaRPr lang="en-US" dirty="0"/>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10058400" cy="7772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372853-67FE-4B33-8352-7E4108629A36}" type="datetime1">
              <a:rPr lang="en-US" smtClean="0"/>
              <a:pPr/>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10058400" cy="7772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sp>
        <p:nvSpPr>
          <p:cNvPr id="2" name="Vertical Title 1"/>
          <p:cNvSpPr>
            <a:spLocks noGrp="1"/>
          </p:cNvSpPr>
          <p:nvPr>
            <p:ph type="title" orient="vert"/>
          </p:nvPr>
        </p:nvSpPr>
        <p:spPr>
          <a:xfrm>
            <a:off x="7292340" y="311257"/>
            <a:ext cx="2263140" cy="663172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02920" y="311257"/>
            <a:ext cx="6621780" cy="663172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08F43FD-ABDB-43CF-A014-C9419E2A3211}" type="datetime1">
              <a:rPr lang="en-US" smtClean="0"/>
              <a:pPr/>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bg>
      <p:bgPr>
        <a:blipFill rotWithShape="1">
          <a:blip r:embed="rId2">
            <a:duotone>
              <a:schemeClr val="accent1">
                <a:shade val="45000"/>
                <a:satMod val="135000"/>
              </a:schemeClr>
              <a:prstClr val="white"/>
            </a:duotone>
          </a:blip>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4D926BC-8E78-4CCF-A7B2-8DF8460C404D}" type="datetime1">
              <a:rPr lang="en-US" smtClean="0"/>
              <a:pPr/>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10058400" cy="7772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sp>
        <p:nvSpPr>
          <p:cNvPr id="31" name="Content Placeholder 30"/>
          <p:cNvSpPr>
            <a:spLocks noGrp="1"/>
          </p:cNvSpPr>
          <p:nvPr>
            <p:ph sz="quarter" idx="13"/>
          </p:nvPr>
        </p:nvSpPr>
        <p:spPr>
          <a:xfrm>
            <a:off x="387669" y="1658112"/>
            <a:ext cx="8449056" cy="53543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p:cNvSpPr>
            <a:spLocks noGrp="1"/>
          </p:cNvSpPr>
          <p:nvPr>
            <p:ph type="dt" sz="half" idx="14"/>
          </p:nvPr>
        </p:nvSpPr>
        <p:spPr/>
        <p:txBody>
          <a:bodyPr/>
          <a:lstStyle/>
          <a:p>
            <a:fld id="{303250A7-F2AC-4A3A-BAC6-4433188AF404}" type="datetime1">
              <a:rPr lang="en-US" smtClean="0"/>
              <a:pPr/>
              <a:t>8/26/2025</a:t>
            </a:fld>
            <a:endParaRPr lang="en-US" dirty="0"/>
          </a:p>
        </p:txBody>
      </p:sp>
      <p:sp>
        <p:nvSpPr>
          <p:cNvPr id="19" name="Slide Number Placeholder 18"/>
          <p:cNvSpPr>
            <a:spLocks noGrp="1"/>
          </p:cNvSpPr>
          <p:nvPr>
            <p:ph type="sldNum" sz="quarter" idx="15"/>
          </p:nvPr>
        </p:nvSpPr>
        <p:spPr/>
        <p:txBody>
          <a:bodyPr/>
          <a:lstStyle/>
          <a:p>
            <a:fld id="{FA84A37A-AFC2-4A01-80A1-FC20F2C0D5BB}" type="slidenum">
              <a:rPr lang="en-US" smtClean="0"/>
              <a:pPr/>
              <a:t>‹#›</a:t>
            </a:fld>
            <a:endParaRPr lang="en-US" dirty="0"/>
          </a:p>
        </p:txBody>
      </p:sp>
      <p:sp>
        <p:nvSpPr>
          <p:cNvPr id="21" name="Footer Placeholder 20"/>
          <p:cNvSpPr>
            <a:spLocks noGrp="1"/>
          </p:cNvSpPr>
          <p:nvPr>
            <p:ph type="ftr" sz="quarter" idx="16"/>
          </p:nvPr>
        </p:nvSpPr>
        <p:spPr/>
        <p:txBody>
          <a:bodyPr/>
          <a:lstStyle/>
          <a:p>
            <a:endParaRPr lang="en-US" dirty="0"/>
          </a:p>
        </p:txBody>
      </p:sp>
      <p:sp>
        <p:nvSpPr>
          <p:cNvPr id="8" name="Title 7"/>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10058400" cy="7772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sp>
        <p:nvSpPr>
          <p:cNvPr id="11" name="Subtitle 2"/>
          <p:cNvSpPr>
            <a:spLocks noGrp="1"/>
          </p:cNvSpPr>
          <p:nvPr>
            <p:ph type="subTitle" idx="1"/>
          </p:nvPr>
        </p:nvSpPr>
        <p:spPr>
          <a:xfrm>
            <a:off x="387669" y="4537076"/>
            <a:ext cx="5029200" cy="1335404"/>
          </a:xfrm>
        </p:spPr>
        <p:txBody>
          <a:bodyPr>
            <a:normAutofit/>
          </a:bodyPr>
          <a:lstStyle>
            <a:lvl1pPr marL="0" indent="0" algn="l">
              <a:buNone/>
              <a:defRPr sz="2200" b="0" i="1" cap="none" spc="134" baseline="0">
                <a:solidFill>
                  <a:schemeClr val="tx1"/>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endParaRPr lang="en-US" dirty="0"/>
          </a:p>
        </p:txBody>
      </p:sp>
      <p:sp>
        <p:nvSpPr>
          <p:cNvPr id="16" name="Date Placeholder 15"/>
          <p:cNvSpPr>
            <a:spLocks noGrp="1"/>
          </p:cNvSpPr>
          <p:nvPr>
            <p:ph type="dt" sz="half" idx="10"/>
          </p:nvPr>
        </p:nvSpPr>
        <p:spPr/>
        <p:txBody>
          <a:bodyPr/>
          <a:lstStyle/>
          <a:p>
            <a:fld id="{E48785BE-30D6-45E9-9828-9A90A2D6DF6D}" type="datetime1">
              <a:rPr lang="en-US" smtClean="0"/>
              <a:pPr/>
              <a:t>8/26/2025</a:t>
            </a:fld>
            <a:endParaRPr lang="en-US" dirty="0"/>
          </a:p>
        </p:txBody>
      </p:sp>
      <p:sp>
        <p:nvSpPr>
          <p:cNvPr id="20" name="Slide Number Placeholder 19"/>
          <p:cNvSpPr>
            <a:spLocks noGrp="1"/>
          </p:cNvSpPr>
          <p:nvPr>
            <p:ph type="sldNum" sz="quarter" idx="11"/>
          </p:nvPr>
        </p:nvSpPr>
        <p:spPr/>
        <p:txBody>
          <a:bodyPr/>
          <a:lstStyle/>
          <a:p>
            <a:fld id="{FA84A37A-AFC2-4A01-80A1-FC20F2C0D5BB}" type="slidenum">
              <a:rPr lang="en-US" smtClean="0"/>
              <a:pPr/>
              <a:t>‹#›</a:t>
            </a:fld>
            <a:endParaRPr lang="en-US" dirty="0"/>
          </a:p>
        </p:txBody>
      </p:sp>
      <p:sp>
        <p:nvSpPr>
          <p:cNvPr id="21" name="Footer Placeholder 20"/>
          <p:cNvSpPr>
            <a:spLocks noGrp="1"/>
          </p:cNvSpPr>
          <p:nvPr>
            <p:ph type="ftr" sz="quarter" idx="12"/>
          </p:nvPr>
        </p:nvSpPr>
        <p:spPr/>
        <p:txBody>
          <a:bodyPr/>
          <a:lstStyle/>
          <a:p>
            <a:endParaRPr lang="en-US" dirty="0"/>
          </a:p>
        </p:txBody>
      </p:sp>
      <p:sp>
        <p:nvSpPr>
          <p:cNvPr id="13" name="Rectangle 12"/>
          <p:cNvSpPr/>
          <p:nvPr/>
        </p:nvSpPr>
        <p:spPr>
          <a:xfrm>
            <a:off x="0" y="0"/>
            <a:ext cx="10058400" cy="20726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cxnSp>
        <p:nvCxnSpPr>
          <p:cNvPr id="18" name="Straight Connector 17"/>
          <p:cNvCxnSpPr/>
          <p:nvPr/>
        </p:nvCxnSpPr>
        <p:spPr>
          <a:xfrm>
            <a:off x="-4883" y="2072640"/>
            <a:ext cx="10058400" cy="18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89803" y="2255422"/>
            <a:ext cx="9283903" cy="2248814"/>
          </a:xfrm>
        </p:spPr>
        <p:txBody>
          <a:bodyPr>
            <a:noAutofit/>
          </a:bodyPr>
          <a:lstStyle>
            <a:lvl1pPr>
              <a:defRPr kumimoji="0" lang="en-US" sz="67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1018824" rtl="0" eaLnBrk="1" fontAlgn="auto" latinLnBrk="0" hangingPunct="1">
              <a:lnSpc>
                <a:spcPct val="100000"/>
              </a:lnSpc>
              <a:spcBef>
                <a:spcPts val="446"/>
              </a:spcBef>
              <a:spcAft>
                <a:spcPts val="0"/>
              </a:spcAft>
              <a:buClrTx/>
              <a:buSzTx/>
              <a:buFontTx/>
              <a:buNone/>
              <a:tabLst/>
              <a:defRPr/>
            </a:pPr>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10058400" cy="7772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sp>
        <p:nvSpPr>
          <p:cNvPr id="16" name="Content Placeholder 11"/>
          <p:cNvSpPr>
            <a:spLocks noGrp="1"/>
          </p:cNvSpPr>
          <p:nvPr>
            <p:ph sz="quarter" idx="14"/>
          </p:nvPr>
        </p:nvSpPr>
        <p:spPr>
          <a:xfrm>
            <a:off x="5391302" y="1658112"/>
            <a:ext cx="4274820" cy="4860341"/>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30"/>
          <p:cNvSpPr>
            <a:spLocks noGrp="1"/>
          </p:cNvSpPr>
          <p:nvPr>
            <p:ph sz="quarter" idx="13"/>
          </p:nvPr>
        </p:nvSpPr>
        <p:spPr>
          <a:xfrm>
            <a:off x="387669" y="1658112"/>
            <a:ext cx="4274820" cy="4860341"/>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Title 26"/>
          <p:cNvSpPr>
            <a:spLocks noGrp="1"/>
          </p:cNvSpPr>
          <p:nvPr>
            <p:ph type="title"/>
          </p:nvPr>
        </p:nvSpPr>
        <p:spPr/>
        <p:txBody>
          <a:bodyPr/>
          <a:lstStyle/>
          <a:p>
            <a:r>
              <a:rPr lang="en-US"/>
              <a:t>Click to edit Master title style</a:t>
            </a:r>
            <a:endParaRPr lang="en-US" dirty="0"/>
          </a:p>
        </p:txBody>
      </p:sp>
      <p:sp>
        <p:nvSpPr>
          <p:cNvPr id="20" name="Date Placeholder 19"/>
          <p:cNvSpPr>
            <a:spLocks noGrp="1"/>
          </p:cNvSpPr>
          <p:nvPr>
            <p:ph type="dt" sz="half" idx="15"/>
          </p:nvPr>
        </p:nvSpPr>
        <p:spPr/>
        <p:txBody>
          <a:bodyPr/>
          <a:lstStyle/>
          <a:p>
            <a:fld id="{69F603B8-852C-4305-A8B5-259A7A1815FE}" type="datetime1">
              <a:rPr lang="en-US" smtClean="0"/>
              <a:pPr/>
              <a:t>8/26/2025</a:t>
            </a:fld>
            <a:endParaRPr lang="en-US" dirty="0"/>
          </a:p>
        </p:txBody>
      </p:sp>
      <p:sp>
        <p:nvSpPr>
          <p:cNvPr id="25" name="Slide Number Placeholder 24"/>
          <p:cNvSpPr>
            <a:spLocks noGrp="1"/>
          </p:cNvSpPr>
          <p:nvPr>
            <p:ph type="sldNum" sz="quarter" idx="16"/>
          </p:nvPr>
        </p:nvSpPr>
        <p:spPr/>
        <p:txBody>
          <a:bodyPr/>
          <a:lstStyle/>
          <a:p>
            <a:fld id="{FA84A37A-AFC2-4A01-80A1-FC20F2C0D5BB}" type="slidenum">
              <a:rPr lang="en-US" smtClean="0"/>
              <a:pPr/>
              <a:t>‹#›</a:t>
            </a:fld>
            <a:endParaRPr lang="en-US" dirty="0"/>
          </a:p>
        </p:txBody>
      </p:sp>
      <p:sp>
        <p:nvSpPr>
          <p:cNvPr id="26" name="Footer Placeholder 25"/>
          <p:cNvSpPr>
            <a:spLocks noGrp="1"/>
          </p:cNvSpPr>
          <p:nvPr>
            <p:ph type="ftr" sz="quarter" idx="17"/>
          </p:nvPr>
        </p:nvSpPr>
        <p:spPr/>
        <p:txBody>
          <a:bodyPr/>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10058400" cy="7772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sp>
        <p:nvSpPr>
          <p:cNvPr id="18" name="Text Placeholder 3"/>
          <p:cNvSpPr>
            <a:spLocks noGrp="1"/>
          </p:cNvSpPr>
          <p:nvPr>
            <p:ph type="body" sz="half" idx="2"/>
          </p:nvPr>
        </p:nvSpPr>
        <p:spPr>
          <a:xfrm>
            <a:off x="387669" y="1658113"/>
            <a:ext cx="4274820" cy="577532"/>
          </a:xfrm>
        </p:spPr>
        <p:txBody>
          <a:bodyPr>
            <a:normAutofit/>
          </a:bodyPr>
          <a:lstStyle>
            <a:lvl1pPr marL="0" indent="0">
              <a:buNone/>
              <a:defRPr sz="2200" b="0" i="1" spc="0" baseline="0">
                <a:solidFill>
                  <a:schemeClr val="tx1"/>
                </a:solidFill>
                <a:latin typeface="+mj-lt"/>
              </a:defRPr>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19" name="Text Placeholder 3"/>
          <p:cNvSpPr>
            <a:spLocks noGrp="1"/>
          </p:cNvSpPr>
          <p:nvPr>
            <p:ph type="body" sz="half" idx="15"/>
          </p:nvPr>
        </p:nvSpPr>
        <p:spPr>
          <a:xfrm>
            <a:off x="5390674" y="1658113"/>
            <a:ext cx="4274820" cy="577532"/>
          </a:xfrm>
        </p:spPr>
        <p:txBody>
          <a:bodyPr>
            <a:normAutofit/>
          </a:bodyPr>
          <a:lstStyle>
            <a:lvl1pPr marL="0" indent="0">
              <a:buNone/>
              <a:defRPr sz="2200" b="0" i="1" spc="0" baseline="0">
                <a:solidFill>
                  <a:schemeClr val="tx1"/>
                </a:solidFill>
                <a:latin typeface="+mj-lt"/>
              </a:defRPr>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22" name="Content Placeholder 11"/>
          <p:cNvSpPr>
            <a:spLocks noGrp="1"/>
          </p:cNvSpPr>
          <p:nvPr>
            <p:ph sz="quarter" idx="14"/>
          </p:nvPr>
        </p:nvSpPr>
        <p:spPr>
          <a:xfrm>
            <a:off x="5390674" y="2279904"/>
            <a:ext cx="4274820" cy="4235094"/>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30"/>
          <p:cNvSpPr>
            <a:spLocks noGrp="1"/>
          </p:cNvSpPr>
          <p:nvPr>
            <p:ph sz="quarter" idx="13"/>
          </p:nvPr>
        </p:nvSpPr>
        <p:spPr>
          <a:xfrm>
            <a:off x="387669" y="2279904"/>
            <a:ext cx="4274820" cy="4235094"/>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0" name="Title 29"/>
          <p:cNvSpPr>
            <a:spLocks noGrp="1"/>
          </p:cNvSpPr>
          <p:nvPr>
            <p:ph type="title"/>
          </p:nvPr>
        </p:nvSpPr>
        <p:spPr/>
        <p:txBody>
          <a:bodyPr/>
          <a:lstStyle/>
          <a:p>
            <a:r>
              <a:rPr lang="en-US"/>
              <a:t>Click to edit Master title style</a:t>
            </a:r>
          </a:p>
        </p:txBody>
      </p:sp>
      <p:sp>
        <p:nvSpPr>
          <p:cNvPr id="20" name="Date Placeholder 19"/>
          <p:cNvSpPr>
            <a:spLocks noGrp="1"/>
          </p:cNvSpPr>
          <p:nvPr>
            <p:ph type="dt" sz="half" idx="16"/>
          </p:nvPr>
        </p:nvSpPr>
        <p:spPr/>
        <p:txBody>
          <a:bodyPr/>
          <a:lstStyle/>
          <a:p>
            <a:fld id="{533025EA-66B7-4B75-BC7E-E841861BC2EE}" type="datetime1">
              <a:rPr lang="en-US" smtClean="0"/>
              <a:pPr/>
              <a:t>8/26/2025</a:t>
            </a:fld>
            <a:endParaRPr lang="en-US" dirty="0"/>
          </a:p>
        </p:txBody>
      </p:sp>
      <p:sp>
        <p:nvSpPr>
          <p:cNvPr id="24" name="Slide Number Placeholder 23"/>
          <p:cNvSpPr>
            <a:spLocks noGrp="1"/>
          </p:cNvSpPr>
          <p:nvPr>
            <p:ph type="sldNum" sz="quarter" idx="17"/>
          </p:nvPr>
        </p:nvSpPr>
        <p:spPr/>
        <p:txBody>
          <a:bodyPr/>
          <a:lstStyle/>
          <a:p>
            <a:fld id="{FA84A37A-AFC2-4A01-80A1-FC20F2C0D5BB}" type="slidenum">
              <a:rPr lang="en-US" smtClean="0"/>
              <a:pPr/>
              <a:t>‹#›</a:t>
            </a:fld>
            <a:endParaRPr lang="en-US" dirty="0"/>
          </a:p>
        </p:txBody>
      </p:sp>
      <p:sp>
        <p:nvSpPr>
          <p:cNvPr id="29" name="Footer Placeholder 28"/>
          <p:cNvSpPr>
            <a:spLocks noGrp="1"/>
          </p:cNvSpPr>
          <p:nvPr>
            <p:ph type="ftr" sz="quarter" idx="18"/>
          </p:nvPr>
        </p:nvSpPr>
        <p:spPr/>
        <p:txBody>
          <a:bodyPr/>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10058400" cy="7772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sp>
        <p:nvSpPr>
          <p:cNvPr id="11" name="Date Placeholder 10"/>
          <p:cNvSpPr>
            <a:spLocks noGrp="1"/>
          </p:cNvSpPr>
          <p:nvPr>
            <p:ph type="dt" sz="half" idx="10"/>
          </p:nvPr>
        </p:nvSpPr>
        <p:spPr/>
        <p:txBody>
          <a:bodyPr/>
          <a:lstStyle/>
          <a:p>
            <a:fld id="{7A0C081B-7565-4E7A-9F9F-F1076E2DDB85}" type="datetime1">
              <a:rPr lang="en-US" smtClean="0"/>
              <a:pPr/>
              <a:t>8/26/2025</a:t>
            </a:fld>
            <a:endParaRPr lang="en-US" dirty="0"/>
          </a:p>
        </p:txBody>
      </p:sp>
      <p:sp>
        <p:nvSpPr>
          <p:cNvPr id="14" name="Slide Number Placeholder 13"/>
          <p:cNvSpPr>
            <a:spLocks noGrp="1"/>
          </p:cNvSpPr>
          <p:nvPr>
            <p:ph type="sldNum" sz="quarter" idx="11"/>
          </p:nvPr>
        </p:nvSpPr>
        <p:spPr/>
        <p:txBody>
          <a:bodyPr/>
          <a:lstStyle/>
          <a:p>
            <a:fld id="{FA84A37A-AFC2-4A01-80A1-FC20F2C0D5BB}" type="slidenum">
              <a:rPr lang="en-US" smtClean="0"/>
              <a:pPr/>
              <a:t>‹#›</a:t>
            </a:fld>
            <a:endParaRPr lang="en-US" dirty="0"/>
          </a:p>
        </p:txBody>
      </p:sp>
      <p:sp>
        <p:nvSpPr>
          <p:cNvPr id="18" name="Footer Placeholder 17"/>
          <p:cNvSpPr>
            <a:spLocks noGrp="1"/>
          </p:cNvSpPr>
          <p:nvPr>
            <p:ph type="ftr" sz="quarter" idx="12"/>
          </p:nvPr>
        </p:nvSpPr>
        <p:spPr/>
        <p:txBody>
          <a:bodyPr/>
          <a:lstStyle/>
          <a:p>
            <a:endParaRPr lang="en-US" dirty="0"/>
          </a:p>
        </p:txBody>
      </p:sp>
      <p:sp>
        <p:nvSpPr>
          <p:cNvPr id="15" name="Title 1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10058400" cy="7772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sp>
        <p:nvSpPr>
          <p:cNvPr id="7" name="Date Placeholder 6"/>
          <p:cNvSpPr>
            <a:spLocks noGrp="1"/>
          </p:cNvSpPr>
          <p:nvPr>
            <p:ph type="dt" sz="half" idx="10"/>
          </p:nvPr>
        </p:nvSpPr>
        <p:spPr/>
        <p:txBody>
          <a:bodyPr/>
          <a:lstStyle/>
          <a:p>
            <a:fld id="{D300E28A-3A4F-4E6B-B567-EC8C4C5EF7EB}" type="datetime1">
              <a:rPr lang="en-US" smtClean="0"/>
              <a:pPr/>
              <a:t>8/26/2025</a:t>
            </a:fld>
            <a:endParaRPr lang="en-US" dirty="0"/>
          </a:p>
        </p:txBody>
      </p:sp>
      <p:sp>
        <p:nvSpPr>
          <p:cNvPr id="12" name="Slide Number Placeholder 11"/>
          <p:cNvSpPr>
            <a:spLocks noGrp="1"/>
          </p:cNvSpPr>
          <p:nvPr>
            <p:ph type="sldNum" sz="quarter" idx="11"/>
          </p:nvPr>
        </p:nvSpPr>
        <p:spPr/>
        <p:txBody>
          <a:bodyPr/>
          <a:lstStyle/>
          <a:p>
            <a:fld id="{FA84A37A-AFC2-4A01-80A1-FC20F2C0D5BB}" type="slidenum">
              <a:rPr lang="en-US" smtClean="0"/>
              <a:pPr/>
              <a:t>‹#›</a:t>
            </a:fld>
            <a:endParaRPr lang="en-US" dirty="0"/>
          </a:p>
        </p:txBody>
      </p:sp>
      <p:sp>
        <p:nvSpPr>
          <p:cNvPr id="13" name="Footer Placeholder 12"/>
          <p:cNvSpPr>
            <a:spLocks noGrp="1"/>
          </p:cNvSpPr>
          <p:nvPr>
            <p:ph type="ftr" sz="quarter" idx="12"/>
          </p:nvPr>
        </p:nvSpPr>
        <p:spPr/>
        <p:txBody>
          <a:bodyPr/>
          <a:lstStyle/>
          <a:p>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10058400" cy="7772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sp>
        <p:nvSpPr>
          <p:cNvPr id="14" name="Rectangle 13"/>
          <p:cNvSpPr/>
          <p:nvPr/>
        </p:nvSpPr>
        <p:spPr>
          <a:xfrm>
            <a:off x="0" y="6498590"/>
            <a:ext cx="10058400" cy="127381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cxnSp>
        <p:nvCxnSpPr>
          <p:cNvPr id="22" name="Straight Connector 21"/>
          <p:cNvCxnSpPr/>
          <p:nvPr/>
        </p:nvCxnSpPr>
        <p:spPr>
          <a:xfrm>
            <a:off x="0" y="6455410"/>
            <a:ext cx="10058400" cy="18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a:t>Click to edit Master title style</a:t>
            </a:r>
          </a:p>
        </p:txBody>
      </p:sp>
      <p:sp>
        <p:nvSpPr>
          <p:cNvPr id="11" name="Text Placeholder 3"/>
          <p:cNvSpPr>
            <a:spLocks noGrp="1"/>
          </p:cNvSpPr>
          <p:nvPr>
            <p:ph type="body" sz="half" idx="2"/>
          </p:nvPr>
        </p:nvSpPr>
        <p:spPr>
          <a:xfrm>
            <a:off x="387669" y="1658112"/>
            <a:ext cx="3719513" cy="4496117"/>
          </a:xfrm>
        </p:spPr>
        <p:txBody>
          <a:bodyPr>
            <a:normAutofit/>
          </a:bodyPr>
          <a:lstStyle>
            <a:lvl1pPr marL="0" indent="0">
              <a:lnSpc>
                <a:spcPct val="150000"/>
              </a:lnSpc>
              <a:buNone/>
              <a:defRPr sz="1800" b="0" i="1" spc="0" baseline="0">
                <a:solidFill>
                  <a:schemeClr val="tx2"/>
                </a:solidFill>
                <a:latin typeface="+mn-lt"/>
              </a:defRPr>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16" name="Content Placeholder 11"/>
          <p:cNvSpPr>
            <a:spLocks noGrp="1"/>
          </p:cNvSpPr>
          <p:nvPr>
            <p:ph sz="quarter" idx="14"/>
          </p:nvPr>
        </p:nvSpPr>
        <p:spPr>
          <a:xfrm>
            <a:off x="4515802" y="1658112"/>
            <a:ext cx="5149692" cy="4497629"/>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p:cNvSpPr>
            <a:spLocks noGrp="1"/>
          </p:cNvSpPr>
          <p:nvPr>
            <p:ph type="dt" sz="half" idx="15"/>
          </p:nvPr>
        </p:nvSpPr>
        <p:spPr/>
        <p:txBody>
          <a:bodyPr/>
          <a:lstStyle/>
          <a:p>
            <a:fld id="{FC6F08A9-3E88-45E3-A460-6C4313B1A85D}" type="datetime1">
              <a:rPr lang="en-US" smtClean="0"/>
              <a:pPr/>
              <a:t>8/26/2025</a:t>
            </a:fld>
            <a:endParaRPr lang="en-US" dirty="0"/>
          </a:p>
        </p:txBody>
      </p:sp>
      <p:sp>
        <p:nvSpPr>
          <p:cNvPr id="18" name="Slide Number Placeholder 17"/>
          <p:cNvSpPr>
            <a:spLocks noGrp="1"/>
          </p:cNvSpPr>
          <p:nvPr>
            <p:ph type="sldNum" sz="quarter" idx="16"/>
          </p:nvPr>
        </p:nvSpPr>
        <p:spPr/>
        <p:txBody>
          <a:bodyPr/>
          <a:lstStyle/>
          <a:p>
            <a:fld id="{FA84A37A-AFC2-4A01-80A1-FC20F2C0D5BB}" type="slidenum">
              <a:rPr lang="en-US" smtClean="0"/>
              <a:pPr/>
              <a:t>‹#›</a:t>
            </a:fld>
            <a:endParaRPr lang="en-US" dirty="0"/>
          </a:p>
        </p:txBody>
      </p:sp>
      <p:sp>
        <p:nvSpPr>
          <p:cNvPr id="20" name="Footer Placeholder 19"/>
          <p:cNvSpPr>
            <a:spLocks noGrp="1"/>
          </p:cNvSpPr>
          <p:nvPr>
            <p:ph type="ftr" sz="quarter" idx="17"/>
          </p:nvPr>
        </p:nvSpPr>
        <p:spPr/>
        <p:txBody>
          <a:body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10058400" cy="7772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sp>
        <p:nvSpPr>
          <p:cNvPr id="3" name="Picture Placeholder 2"/>
          <p:cNvSpPr>
            <a:spLocks noGrp="1"/>
          </p:cNvSpPr>
          <p:nvPr>
            <p:ph type="pic" idx="1"/>
          </p:nvPr>
        </p:nvSpPr>
        <p:spPr>
          <a:xfrm>
            <a:off x="5752147" y="0"/>
            <a:ext cx="4306253" cy="6412230"/>
          </a:xfrm>
        </p:spPr>
        <p:txBody>
          <a:bodyPr anchor="ctr" anchorCtr="0"/>
          <a:lstStyle>
            <a:lvl1pPr marL="0" indent="0" algn="ctr">
              <a:buNone/>
              <a:defRPr sz="3600">
                <a:solidFill>
                  <a:schemeClr val="tx1"/>
                </a:solidFill>
              </a:defRPr>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r>
              <a:rPr lang="en-US" dirty="0"/>
              <a:t>Click icon to add picture</a:t>
            </a:r>
          </a:p>
        </p:txBody>
      </p:sp>
      <p:sp>
        <p:nvSpPr>
          <p:cNvPr id="25" name="Text Placeholder 24"/>
          <p:cNvSpPr>
            <a:spLocks noGrp="1"/>
          </p:cNvSpPr>
          <p:nvPr>
            <p:ph type="body" sz="quarter" idx="13"/>
          </p:nvPr>
        </p:nvSpPr>
        <p:spPr>
          <a:xfrm>
            <a:off x="387669" y="1813560"/>
            <a:ext cx="5029200" cy="4072335"/>
          </a:xfrm>
        </p:spPr>
        <p:txBody>
          <a:bodyPr>
            <a:normAutofit/>
          </a:bodyPr>
          <a:lstStyle>
            <a:lvl1pPr marL="0" indent="0">
              <a:lnSpc>
                <a:spcPct val="150000"/>
              </a:lnSpc>
              <a:spcBef>
                <a:spcPts val="0"/>
              </a:spcBef>
              <a:buNone/>
              <a:defRPr sz="1800" i="1">
                <a:solidFill>
                  <a:schemeClr val="tx1"/>
                </a:solidFill>
              </a:defRPr>
            </a:lvl1pPr>
            <a:lvl2pPr marL="191030" indent="1769">
              <a:buNone/>
              <a:defRPr>
                <a:solidFill>
                  <a:schemeClr val="bg2"/>
                </a:solidFill>
              </a:defRPr>
            </a:lvl2pPr>
            <a:lvl3pPr marL="383829" indent="7075">
              <a:buNone/>
              <a:defRPr>
                <a:solidFill>
                  <a:schemeClr val="bg2"/>
                </a:solidFill>
              </a:defRPr>
            </a:lvl3pPr>
            <a:lvl4pPr marL="574858" indent="3538">
              <a:buNone/>
              <a:defRPr>
                <a:solidFill>
                  <a:schemeClr val="bg2"/>
                </a:solidFill>
              </a:defRPr>
            </a:lvl4pPr>
            <a:lvl5pPr marL="767656" indent="-1769">
              <a:buNone/>
              <a:defRPr>
                <a:solidFill>
                  <a:schemeClr val="bg2"/>
                </a:solidFill>
              </a:defRPr>
            </a:lvl5pPr>
          </a:lstStyle>
          <a:p>
            <a:pPr lvl="0"/>
            <a:r>
              <a:rPr lang="en-US"/>
              <a:t>Click to edit Master text styles</a:t>
            </a:r>
          </a:p>
        </p:txBody>
      </p:sp>
      <p:sp>
        <p:nvSpPr>
          <p:cNvPr id="11" name="Rectangle 10"/>
          <p:cNvSpPr/>
          <p:nvPr/>
        </p:nvSpPr>
        <p:spPr>
          <a:xfrm>
            <a:off x="0" y="6498590"/>
            <a:ext cx="10058400" cy="127381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cxnSp>
        <p:nvCxnSpPr>
          <p:cNvPr id="12" name="Straight Connector 11"/>
          <p:cNvCxnSpPr/>
          <p:nvPr/>
        </p:nvCxnSpPr>
        <p:spPr>
          <a:xfrm>
            <a:off x="0" y="6455410"/>
            <a:ext cx="10058400" cy="18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387667" y="311902"/>
            <a:ext cx="5029200" cy="1501658"/>
          </a:xfrm>
          <a:prstGeom prst="rect">
            <a:avLst/>
          </a:prstGeom>
        </p:spPr>
        <p:txBody>
          <a:bodyPr vert="horz" lIns="101882" tIns="50941" rIns="101882" bIns="50941" rtlCol="0" anchor="b" anchorCtr="0">
            <a:normAutofit/>
          </a:bodyPr>
          <a:lstStyle/>
          <a:p>
            <a:r>
              <a:rPr lang="en-US"/>
              <a:t>Click to edit Master title style</a:t>
            </a:r>
            <a:endParaRPr lang="en-US" dirty="0"/>
          </a:p>
        </p:txBody>
      </p:sp>
      <p:sp>
        <p:nvSpPr>
          <p:cNvPr id="13" name="Date Placeholder 12"/>
          <p:cNvSpPr>
            <a:spLocks noGrp="1"/>
          </p:cNvSpPr>
          <p:nvPr>
            <p:ph type="dt" sz="half" idx="14"/>
          </p:nvPr>
        </p:nvSpPr>
        <p:spPr/>
        <p:txBody>
          <a:bodyPr/>
          <a:lstStyle/>
          <a:p>
            <a:fld id="{B121CF1C-1A92-4FD7-820B-88967322F7A9}" type="datetime1">
              <a:rPr lang="en-US" smtClean="0"/>
              <a:pPr/>
              <a:t>8/26/2025</a:t>
            </a:fld>
            <a:endParaRPr lang="en-US" dirty="0"/>
          </a:p>
        </p:txBody>
      </p:sp>
      <p:sp>
        <p:nvSpPr>
          <p:cNvPr id="20" name="Slide Number Placeholder 19"/>
          <p:cNvSpPr>
            <a:spLocks noGrp="1"/>
          </p:cNvSpPr>
          <p:nvPr>
            <p:ph type="sldNum" sz="quarter" idx="15"/>
          </p:nvPr>
        </p:nvSpPr>
        <p:spPr/>
        <p:txBody>
          <a:bodyPr/>
          <a:lstStyle/>
          <a:p>
            <a:fld id="{FA84A37A-AFC2-4A01-80A1-FC20F2C0D5BB}" type="slidenum">
              <a:rPr lang="en-US" smtClean="0"/>
              <a:pPr/>
              <a:t>‹#›</a:t>
            </a:fld>
            <a:endParaRPr lang="en-US" dirty="0"/>
          </a:p>
        </p:txBody>
      </p:sp>
      <p:sp>
        <p:nvSpPr>
          <p:cNvPr id="21" name="Footer Placeholder 20"/>
          <p:cNvSpPr>
            <a:spLocks noGrp="1"/>
          </p:cNvSpPr>
          <p:nvPr>
            <p:ph type="ftr" sz="quarter" idx="16"/>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7669" y="259080"/>
            <a:ext cx="8449056" cy="1209040"/>
          </a:xfrm>
          <a:prstGeom prst="rect">
            <a:avLst/>
          </a:prstGeom>
        </p:spPr>
        <p:txBody>
          <a:bodyPr vert="horz" lIns="101882" tIns="50941" rIns="101882" bIns="50941"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387669" y="1658112"/>
            <a:ext cx="8449056" cy="4922520"/>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87669" y="7416166"/>
            <a:ext cx="1613535" cy="280670"/>
          </a:xfrm>
          <a:prstGeom prst="rect">
            <a:avLst/>
          </a:prstGeom>
        </p:spPr>
        <p:txBody>
          <a:bodyPr vert="horz" lIns="101882" tIns="50941" rIns="101882" bIns="50941" rtlCol="0" anchor="ctr">
            <a:normAutofit/>
          </a:bodyPr>
          <a:lstStyle>
            <a:lvl1pPr algn="l">
              <a:defRPr sz="1100" b="1">
                <a:solidFill>
                  <a:schemeClr val="tx1">
                    <a:alpha val="65000"/>
                  </a:schemeClr>
                </a:solidFill>
              </a:defRPr>
            </a:lvl1pPr>
          </a:lstStyle>
          <a:p>
            <a:fld id="{E48785BE-30D6-45E9-9828-9A90A2D6DF6D}" type="datetime1">
              <a:rPr lang="en-US" smtClean="0"/>
              <a:pPr/>
              <a:t>8/26/2025</a:t>
            </a:fld>
            <a:endParaRPr lang="en-US" dirty="0"/>
          </a:p>
        </p:txBody>
      </p:sp>
      <p:sp>
        <p:nvSpPr>
          <p:cNvPr id="5" name="Footer Placeholder 4"/>
          <p:cNvSpPr>
            <a:spLocks noGrp="1"/>
          </p:cNvSpPr>
          <p:nvPr>
            <p:ph type="ftr" sz="quarter" idx="3"/>
          </p:nvPr>
        </p:nvSpPr>
        <p:spPr>
          <a:xfrm>
            <a:off x="1990724" y="7416166"/>
            <a:ext cx="4494848" cy="280670"/>
          </a:xfrm>
          <a:prstGeom prst="rect">
            <a:avLst/>
          </a:prstGeom>
        </p:spPr>
        <p:txBody>
          <a:bodyPr vert="horz" lIns="101882" tIns="50941" rIns="101882" bIns="50941" rtlCol="0" anchor="ctr">
            <a:normAutofit/>
          </a:bodyPr>
          <a:lstStyle>
            <a:lvl1pPr algn="l">
              <a:defRPr sz="1100" b="1" i="1">
                <a:solidFill>
                  <a:schemeClr val="tx1">
                    <a:alpha val="65000"/>
                  </a:schemeClr>
                </a:solidFill>
              </a:defRPr>
            </a:lvl1pPr>
          </a:lstStyle>
          <a:p>
            <a:endParaRPr lang="en-US" dirty="0"/>
          </a:p>
        </p:txBody>
      </p:sp>
      <p:sp>
        <p:nvSpPr>
          <p:cNvPr id="6" name="Slide Number Placeholder 5"/>
          <p:cNvSpPr>
            <a:spLocks noGrp="1"/>
          </p:cNvSpPr>
          <p:nvPr>
            <p:ph type="sldNum" sz="quarter" idx="4"/>
          </p:nvPr>
        </p:nvSpPr>
        <p:spPr>
          <a:xfrm>
            <a:off x="8675370" y="7416166"/>
            <a:ext cx="963930" cy="280670"/>
          </a:xfrm>
          <a:prstGeom prst="rect">
            <a:avLst/>
          </a:prstGeom>
        </p:spPr>
        <p:txBody>
          <a:bodyPr vert="horz" lIns="101882" tIns="50941" rIns="101882" bIns="50941" rtlCol="0" anchor="ctr">
            <a:normAutofit/>
          </a:bodyPr>
          <a:lstStyle>
            <a:lvl1pPr algn="r">
              <a:defRPr sz="1100" b="1">
                <a:solidFill>
                  <a:schemeClr val="tx1">
                    <a:alpha val="65000"/>
                  </a:schemeClr>
                </a:solidFill>
              </a:defRPr>
            </a:lvl1pPr>
          </a:lstStyle>
          <a:p>
            <a:fld id="{FA84A37A-AFC2-4A01-80A1-FC20F2C0D5BB}"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902" r:id="rId1"/>
    <p:sldLayoutId id="2147483903" r:id="rId2"/>
    <p:sldLayoutId id="2147483904" r:id="rId3"/>
    <p:sldLayoutId id="2147483905" r:id="rId4"/>
    <p:sldLayoutId id="2147483906" r:id="rId5"/>
    <p:sldLayoutId id="2147483907" r:id="rId6"/>
    <p:sldLayoutId id="2147483908" r:id="rId7"/>
    <p:sldLayoutId id="2147483909" r:id="rId8"/>
    <p:sldLayoutId id="2147483910" r:id="rId9"/>
    <p:sldLayoutId id="2147483911" r:id="rId10"/>
    <p:sldLayoutId id="2147483912" r:id="rId11"/>
    <p:sldLayoutId id="2147483913" r:id="rId12"/>
  </p:sldLayoutIdLst>
  <p:hf sldNum="0" hdr="0" ftr="0" dt="0"/>
  <p:txStyles>
    <p:titleStyle>
      <a:lvl1pPr algn="l" defTabSz="1018824" rtl="0" eaLnBrk="1" latinLnBrk="0" hangingPunct="1">
        <a:spcBef>
          <a:spcPts val="446"/>
        </a:spcBef>
        <a:buNone/>
        <a:defRPr sz="4500" b="0" kern="1200" cap="none" spc="0" baseline="0">
          <a:solidFill>
            <a:schemeClr val="tx1"/>
          </a:solidFill>
          <a:latin typeface="+mj-lt"/>
          <a:ea typeface="+mj-ea"/>
          <a:cs typeface="Tunga" pitchFamily="2"/>
        </a:defRPr>
      </a:lvl1pPr>
    </p:titleStyle>
    <p:bodyStyle>
      <a:lvl1pPr marL="0" indent="0" algn="l" defTabSz="1018824" rtl="0" eaLnBrk="1" latinLnBrk="0" hangingPunct="1">
        <a:spcBef>
          <a:spcPts val="1337"/>
        </a:spcBef>
        <a:spcAft>
          <a:spcPts val="0"/>
        </a:spcAft>
        <a:buClr>
          <a:schemeClr val="accent5"/>
        </a:buClr>
        <a:buFont typeface="Arial" pitchFamily="34" charset="0"/>
        <a:buNone/>
        <a:defRPr sz="2000" b="0" i="0" kern="1200" cap="none" spc="33" baseline="0">
          <a:solidFill>
            <a:schemeClr val="tx1"/>
          </a:solidFill>
          <a:latin typeface="+mn-lt"/>
          <a:ea typeface="+mn-ea"/>
          <a:cs typeface="Tahoma" pitchFamily="34" charset="0"/>
        </a:defRPr>
      </a:lvl1pPr>
      <a:lvl2pPr marL="191030" indent="-191030"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Tahoma" pitchFamily="34" charset="0"/>
        </a:defRPr>
      </a:lvl2pPr>
      <a:lvl3pPr marL="383829" indent="-183954"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Tahoma" pitchFamily="34" charset="0"/>
        </a:defRPr>
      </a:lvl3pPr>
      <a:lvl4pPr marL="576626" indent="-189261"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Tahoma" pitchFamily="34" charset="0"/>
        </a:defRPr>
      </a:lvl4pPr>
      <a:lvl5pPr marL="767656" indent="-192799"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Tahoma" pitchFamily="34" charset="0"/>
        </a:defRPr>
      </a:lvl5pPr>
      <a:lvl6pPr marL="967883" indent="-193577"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mn-cs"/>
        </a:defRPr>
      </a:lvl6pPr>
      <a:lvl7pPr marL="1192025" indent="-193577"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mn-cs"/>
        </a:defRPr>
      </a:lvl7pPr>
      <a:lvl8pPr marL="1385601" indent="-193577"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mn-cs"/>
        </a:defRPr>
      </a:lvl8pPr>
      <a:lvl9pPr marL="1568990" indent="-193577"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tags" Target="../tags/tag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4B87"/>
        </a:solidFill>
        <a:effectLst/>
      </p:bgPr>
    </p:bg>
    <p:spTree>
      <p:nvGrpSpPr>
        <p:cNvPr id="1" name=""/>
        <p:cNvGrpSpPr/>
        <p:nvPr/>
      </p:nvGrpSpPr>
      <p:grpSpPr>
        <a:xfrm>
          <a:off x="0" y="0"/>
          <a:ext cx="0" cy="0"/>
          <a:chOff x="0" y="0"/>
          <a:chExt cx="0" cy="0"/>
        </a:xfrm>
      </p:grpSpPr>
      <p:cxnSp>
        <p:nvCxnSpPr>
          <p:cNvPr id="20" name="Straight Connector 19"/>
          <p:cNvCxnSpPr/>
          <p:nvPr/>
        </p:nvCxnSpPr>
        <p:spPr>
          <a:xfrm flipH="1">
            <a:off x="7007373" y="6551829"/>
            <a:ext cx="2921188" cy="795"/>
          </a:xfrm>
          <a:prstGeom prst="line">
            <a:avLst/>
          </a:prstGeom>
          <a:ln/>
        </p:spPr>
        <p:style>
          <a:lnRef idx="3">
            <a:schemeClr val="accent2"/>
          </a:lnRef>
          <a:fillRef idx="0">
            <a:schemeClr val="accent2"/>
          </a:fillRef>
          <a:effectRef idx="2">
            <a:schemeClr val="accent2"/>
          </a:effectRef>
          <a:fontRef idx="minor">
            <a:schemeClr val="tx1"/>
          </a:fontRef>
        </p:style>
      </p:cxnSp>
      <p:cxnSp>
        <p:nvCxnSpPr>
          <p:cNvPr id="21" name="Straight Connector 20"/>
          <p:cNvCxnSpPr/>
          <p:nvPr/>
        </p:nvCxnSpPr>
        <p:spPr>
          <a:xfrm rot="16200000" flipH="1">
            <a:off x="6182814" y="5843967"/>
            <a:ext cx="1411357" cy="483"/>
          </a:xfrm>
          <a:prstGeom prst="line">
            <a:avLst/>
          </a:prstGeom>
          <a:ln/>
        </p:spPr>
        <p:style>
          <a:lnRef idx="3">
            <a:schemeClr val="accent2"/>
          </a:lnRef>
          <a:fillRef idx="0">
            <a:schemeClr val="accent2"/>
          </a:fillRef>
          <a:effectRef idx="2">
            <a:schemeClr val="accent2"/>
          </a:effectRef>
          <a:fontRef idx="minor">
            <a:schemeClr val="tx1"/>
          </a:fontRef>
        </p:style>
      </p:cxnSp>
      <p:sp>
        <p:nvSpPr>
          <p:cNvPr id="5" name="Rectangle 4"/>
          <p:cNvSpPr/>
          <p:nvPr/>
        </p:nvSpPr>
        <p:spPr>
          <a:xfrm>
            <a:off x="3282604" y="508"/>
            <a:ext cx="3717235" cy="7772400"/>
          </a:xfrm>
          <a:prstGeom prst="rect">
            <a:avLst/>
          </a:prstGeom>
          <a:solidFill>
            <a:srgbClr val="004B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9" name="Picture 38">
            <a:extLst>
              <a:ext uri="{FF2B5EF4-FFF2-40B4-BE49-F238E27FC236}">
                <a16:creationId xmlns:a16="http://schemas.microsoft.com/office/drawing/2014/main" id="{9899899A-2DC1-200A-7023-1AC974899094}"/>
              </a:ext>
            </a:extLst>
          </p:cNvPr>
          <p:cNvPicPr>
            <a:picLocks noChangeAspect="1"/>
          </p:cNvPicPr>
          <p:nvPr/>
        </p:nvPicPr>
        <p:blipFill>
          <a:blip r:embed="rId3"/>
          <a:stretch>
            <a:fillRect/>
          </a:stretch>
        </p:blipFill>
        <p:spPr>
          <a:xfrm flipH="1">
            <a:off x="0" y="0"/>
            <a:ext cx="3414409" cy="1121761"/>
          </a:xfrm>
          <a:prstGeom prst="rect">
            <a:avLst/>
          </a:prstGeom>
        </p:spPr>
      </p:pic>
      <p:sp>
        <p:nvSpPr>
          <p:cNvPr id="9" name="TextBox 8"/>
          <p:cNvSpPr txBox="1"/>
          <p:nvPr/>
        </p:nvSpPr>
        <p:spPr>
          <a:xfrm>
            <a:off x="137773" y="211897"/>
            <a:ext cx="3061915" cy="5709255"/>
          </a:xfrm>
          <a:prstGeom prst="rect">
            <a:avLst/>
          </a:prstGeom>
          <a:noFill/>
          <a:effectLst>
            <a:outerShdw blurRad="50800" dist="38100" dir="2700000" algn="tl" rotWithShape="0">
              <a:prstClr val="black">
                <a:alpha val="40000"/>
              </a:prstClr>
            </a:outerShdw>
          </a:effectLst>
        </p:spPr>
        <p:txBody>
          <a:bodyPr wrap="square" rtlCol="0">
            <a:spAutoFit/>
          </a:bodyPr>
          <a:lstStyle/>
          <a:p>
            <a:pPr>
              <a:spcBef>
                <a:spcPts val="600"/>
              </a:spcBef>
              <a:spcAft>
                <a:spcPts val="3600"/>
              </a:spcAft>
            </a:pPr>
            <a:r>
              <a:rPr lang="en-US" dirty="0">
                <a:solidFill>
                  <a:srgbClr val="004B87"/>
                </a:solidFill>
                <a:latin typeface="Century Gothic" panose="020B0502020202020204" pitchFamily="34" charset="0"/>
                <a:cs typeface="Arial" panose="020B0604020202020204" pitchFamily="34" charset="0"/>
              </a:rPr>
              <a:t>Membership</a:t>
            </a:r>
          </a:p>
          <a:p>
            <a:r>
              <a:rPr lang="en-US" sz="1200" dirty="0">
                <a:latin typeface="Aptos" panose="020B0004020202020204" pitchFamily="34" charset="0"/>
              </a:rPr>
              <a:t>As a NIRMA member, you will receive exclusive access to the full collection of our products and services.  Membership includes access to technical guidelines and position papers, proceedings from prior conferences, monthly email or magazine informational articles, and access to our web.  We have Business Units addressing technical publications, professional development, and membership needs.  By joining, it gives you access to NIRMA's members all over the world.</a:t>
            </a:r>
          </a:p>
          <a:p>
            <a:endParaRPr lang="en-US" sz="1200" dirty="0">
              <a:latin typeface="Aptos" panose="020B0004020202020204" pitchFamily="34" charset="0"/>
              <a:cs typeface="Arial" panose="020B0604020202020204" pitchFamily="34" charset="0"/>
            </a:endParaRPr>
          </a:p>
          <a:p>
            <a:r>
              <a:rPr lang="en-US" sz="1200" dirty="0">
                <a:latin typeface="Aptos" panose="020B0004020202020204" pitchFamily="34" charset="0"/>
                <a:cs typeface="Arial" panose="020B0604020202020204" pitchFamily="34" charset="0"/>
              </a:rPr>
              <a:t>Membership is granted by either registering for our Annual Symposium or by accessing our website at </a:t>
            </a:r>
            <a:r>
              <a:rPr lang="en-US" sz="1200" u="sng" dirty="0">
                <a:solidFill>
                  <a:srgbClr val="A7D7FF"/>
                </a:solidFill>
                <a:latin typeface="Aptos" panose="020B0004020202020204" pitchFamily="34" charset="0"/>
                <a:cs typeface="Arial" panose="020B0604020202020204" pitchFamily="34" charset="0"/>
              </a:rPr>
              <a:t>nirma.org</a:t>
            </a:r>
            <a:r>
              <a:rPr lang="en-US" sz="1200" dirty="0">
                <a:latin typeface="Aptos" panose="020B0004020202020204" pitchFamily="34" charset="0"/>
                <a:cs typeface="Arial" panose="020B0604020202020204" pitchFamily="34" charset="0"/>
              </a:rPr>
              <a:t>. The annual individual NIRMA membership is </a:t>
            </a:r>
            <a:r>
              <a:rPr lang="en-US" sz="1200">
                <a:latin typeface="Aptos" panose="020B0004020202020204" pitchFamily="34" charset="0"/>
                <a:cs typeface="Arial" panose="020B0604020202020204" pitchFamily="34" charset="0"/>
              </a:rPr>
              <a:t>$350.  </a:t>
            </a:r>
            <a:endParaRPr lang="en-US" sz="1200" dirty="0">
              <a:latin typeface="Aptos" panose="020B0004020202020204" pitchFamily="34" charset="0"/>
              <a:cs typeface="Arial" panose="020B0604020202020204" pitchFamily="34" charset="0"/>
            </a:endParaRPr>
          </a:p>
          <a:p>
            <a:endParaRPr lang="en-US" sz="1200" dirty="0">
              <a:latin typeface="Aptos" panose="020B0004020202020204" pitchFamily="34" charset="0"/>
              <a:cs typeface="Arial" panose="020B0604020202020204" pitchFamily="34" charset="0"/>
            </a:endParaRPr>
          </a:p>
          <a:p>
            <a:pPr>
              <a:spcAft>
                <a:spcPts val="600"/>
              </a:spcAft>
            </a:pPr>
            <a:r>
              <a:rPr lang="en-US" sz="1200" b="1" dirty="0">
                <a:latin typeface="Aptos" panose="020B0004020202020204" pitchFamily="34" charset="0"/>
                <a:cs typeface="Arial" panose="020B0604020202020204" pitchFamily="34" charset="0"/>
              </a:rPr>
              <a:t>Join NIRMA today!</a:t>
            </a:r>
          </a:p>
          <a:p>
            <a:r>
              <a:rPr lang="en-US" sz="1200" dirty="0">
                <a:latin typeface="Aptos" panose="020B0004020202020204" pitchFamily="34" charset="0"/>
                <a:cs typeface="Arial" panose="020B0604020202020204" pitchFamily="34" charset="0"/>
              </a:rPr>
              <a:t>Develop innovative skills and learn what other businesses are practicing. Grow alongside your peers in the nuclear industry as Information and Records Management Professionals.</a:t>
            </a:r>
          </a:p>
          <a:p>
            <a:endParaRPr lang="en-US" sz="1200" dirty="0">
              <a:latin typeface="Calibri" panose="020F0502020204030204" pitchFamily="34" charset="0"/>
              <a:cs typeface="Arial" panose="020B0604020202020204" pitchFamily="34" charset="0"/>
            </a:endParaRPr>
          </a:p>
          <a:p>
            <a:pPr>
              <a:lnSpc>
                <a:spcPts val="1200"/>
              </a:lnSpc>
            </a:pPr>
            <a:endParaRPr lang="en-US" sz="1200" dirty="0">
              <a:latin typeface="Arial" panose="020B0604020202020204" pitchFamily="34" charset="0"/>
              <a:cs typeface="Arial" panose="020B0604020202020204" pitchFamily="34" charset="0"/>
            </a:endParaRPr>
          </a:p>
        </p:txBody>
      </p:sp>
      <p:sp>
        <p:nvSpPr>
          <p:cNvPr id="2" name="Title 1"/>
          <p:cNvSpPr>
            <a:spLocks noGrp="1"/>
          </p:cNvSpPr>
          <p:nvPr>
            <p:ph type="ctrTitle" idx="4294967295"/>
          </p:nvPr>
        </p:nvSpPr>
        <p:spPr>
          <a:xfrm>
            <a:off x="6690613" y="2984898"/>
            <a:ext cx="2743200" cy="603250"/>
          </a:xfrm>
          <a:effectLst>
            <a:outerShdw blurRad="50800" dist="38100" dir="2700000" algn="tl" rotWithShape="0">
              <a:prstClr val="black">
                <a:alpha val="40000"/>
              </a:prstClr>
            </a:outerShdw>
          </a:effectLst>
        </p:spPr>
        <p:txBody>
          <a:bodyPr>
            <a:normAutofit fontScale="90000"/>
          </a:bodyPr>
          <a:lstStyle/>
          <a:p>
            <a:r>
              <a:rPr lang="en-US" sz="1800" dirty="0">
                <a:solidFill>
                  <a:srgbClr val="FFFFFF"/>
                </a:solidFill>
                <a:effectLst/>
                <a:latin typeface="Century Gothic" panose="020B0502020202020204" pitchFamily="34" charset="0"/>
                <a:ea typeface="Century Gothic" panose="020B0502020202020204" pitchFamily="34" charset="0"/>
                <a:cs typeface="Times New Roman" panose="02020603050405020304" pitchFamily="18" charset="0"/>
              </a:rPr>
              <a:t>Nuclear Information and Records Management Association</a:t>
            </a:r>
            <a:endParaRPr lang="en-US" b="1" dirty="0">
              <a:effectLst>
                <a:outerShdw blurRad="38100" dist="38100" dir="2700000" algn="tl">
                  <a:srgbClr val="000000">
                    <a:alpha val="43137"/>
                  </a:srgbClr>
                </a:outerShdw>
              </a:effectLst>
            </a:endParaRPr>
          </a:p>
        </p:txBody>
      </p:sp>
      <p:sp>
        <p:nvSpPr>
          <p:cNvPr id="23" name="Subtitle 2"/>
          <p:cNvSpPr txBox="1">
            <a:spLocks/>
          </p:cNvSpPr>
          <p:nvPr/>
        </p:nvSpPr>
        <p:spPr>
          <a:xfrm>
            <a:off x="7014197" y="6797451"/>
            <a:ext cx="3148012" cy="869950"/>
          </a:xfrm>
          <a:prstGeom prst="rect">
            <a:avLst/>
          </a:prstGeom>
        </p:spPr>
        <p:txBody>
          <a:bodyPr vert="horz" lIns="101882" tIns="50941" rIns="101882" bIns="50941" rtlCol="0">
            <a:noAutofit/>
          </a:bodyPr>
          <a:lstStyle>
            <a:lvl1pPr marL="0" indent="0" algn="l" defTabSz="1018824" rtl="0" eaLnBrk="1" latinLnBrk="0" hangingPunct="1">
              <a:spcBef>
                <a:spcPts val="1337"/>
              </a:spcBef>
              <a:spcAft>
                <a:spcPts val="0"/>
              </a:spcAft>
              <a:buClr>
                <a:schemeClr val="accent5"/>
              </a:buClr>
              <a:buFont typeface="Arial" pitchFamily="34" charset="0"/>
              <a:buNone/>
              <a:defRPr sz="2000" b="0" i="0" kern="1200" cap="none" spc="33" baseline="0">
                <a:solidFill>
                  <a:schemeClr val="tx1"/>
                </a:solidFill>
                <a:latin typeface="+mn-lt"/>
                <a:ea typeface="+mn-ea"/>
                <a:cs typeface="Tahoma" pitchFamily="34" charset="0"/>
              </a:defRPr>
            </a:lvl1pPr>
            <a:lvl2pPr marL="191030" indent="-191030"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Tahoma" pitchFamily="34" charset="0"/>
              </a:defRPr>
            </a:lvl2pPr>
            <a:lvl3pPr marL="383829" indent="-183954"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Tahoma" pitchFamily="34" charset="0"/>
              </a:defRPr>
            </a:lvl3pPr>
            <a:lvl4pPr marL="576626" indent="-189261"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Tahoma" pitchFamily="34" charset="0"/>
              </a:defRPr>
            </a:lvl4pPr>
            <a:lvl5pPr marL="767656" indent="-192799"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Tahoma" pitchFamily="34" charset="0"/>
              </a:defRPr>
            </a:lvl5pPr>
            <a:lvl6pPr marL="967883" indent="-193577"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mn-cs"/>
              </a:defRPr>
            </a:lvl6pPr>
            <a:lvl7pPr marL="1192025" indent="-193577"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mn-cs"/>
              </a:defRPr>
            </a:lvl7pPr>
            <a:lvl8pPr marL="1385601" indent="-193577"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mn-cs"/>
              </a:defRPr>
            </a:lvl8pPr>
            <a:lvl9pPr marL="1568990" indent="-193577"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mn-cs"/>
              </a:defRPr>
            </a:lvl9pPr>
          </a:lstStyle>
          <a:p>
            <a:pPr>
              <a:lnSpc>
                <a:spcPts val="1200"/>
              </a:lnSpc>
              <a:spcBef>
                <a:spcPts val="0"/>
              </a:spcBef>
            </a:pPr>
            <a:r>
              <a:rPr lang="en-US" sz="1000" b="1" i="1" dirty="0"/>
              <a:t>Leading the Way in Nuclear</a:t>
            </a:r>
          </a:p>
          <a:p>
            <a:pPr>
              <a:lnSpc>
                <a:spcPts val="1200"/>
              </a:lnSpc>
              <a:spcBef>
                <a:spcPts val="0"/>
              </a:spcBef>
            </a:pPr>
            <a:r>
              <a:rPr lang="en-US" sz="1000" b="1" i="1" dirty="0"/>
              <a:t>Information and Records</a:t>
            </a:r>
          </a:p>
          <a:p>
            <a:pPr>
              <a:lnSpc>
                <a:spcPts val="1200"/>
              </a:lnSpc>
              <a:spcBef>
                <a:spcPts val="0"/>
              </a:spcBef>
            </a:pPr>
            <a:r>
              <a:rPr lang="en-US" sz="1000" b="1" i="1" dirty="0"/>
              <a:t>Management – Now</a:t>
            </a:r>
          </a:p>
          <a:p>
            <a:pPr>
              <a:lnSpc>
                <a:spcPts val="1200"/>
              </a:lnSpc>
              <a:spcBef>
                <a:spcPts val="0"/>
              </a:spcBef>
            </a:pPr>
            <a:r>
              <a:rPr lang="en-US" sz="1000" b="1" i="1" dirty="0"/>
              <a:t>And in the Future</a:t>
            </a:r>
          </a:p>
        </p:txBody>
      </p:sp>
      <p:sp>
        <p:nvSpPr>
          <p:cNvPr id="25" name="Freeform 16">
            <a:extLst>
              <a:ext uri="{FF2B5EF4-FFF2-40B4-BE49-F238E27FC236}">
                <a16:creationId xmlns:a16="http://schemas.microsoft.com/office/drawing/2014/main" id="{EE7A5EFC-7E1A-4C1D-A156-6A633CC488DE}"/>
              </a:ext>
            </a:extLst>
          </p:cNvPr>
          <p:cNvSpPr>
            <a:spLocks/>
          </p:cNvSpPr>
          <p:nvPr/>
        </p:nvSpPr>
        <p:spPr bwMode="auto">
          <a:xfrm flipH="1">
            <a:off x="6677342" y="3886200"/>
            <a:ext cx="3387086" cy="2825115"/>
          </a:xfrm>
          <a:custGeom>
            <a:avLst/>
            <a:gdLst>
              <a:gd name="T0" fmla="*/ 1047 w 1047"/>
              <a:gd name="T1" fmla="*/ 0 h 873"/>
              <a:gd name="T2" fmla="*/ 1047 w 1047"/>
              <a:gd name="T3" fmla="*/ 873 h 873"/>
              <a:gd name="T4" fmla="*/ 0 w 1047"/>
              <a:gd name="T5" fmla="*/ 873 h 873"/>
              <a:gd name="T6" fmla="*/ 0 w 1047"/>
              <a:gd name="T7" fmla="*/ 361 h 873"/>
              <a:gd name="T8" fmla="*/ 1047 w 1047"/>
              <a:gd name="T9" fmla="*/ 0 h 873"/>
            </a:gdLst>
            <a:ahLst/>
            <a:cxnLst>
              <a:cxn ang="0">
                <a:pos x="T0" y="T1"/>
              </a:cxn>
              <a:cxn ang="0">
                <a:pos x="T2" y="T3"/>
              </a:cxn>
              <a:cxn ang="0">
                <a:pos x="T4" y="T5"/>
              </a:cxn>
              <a:cxn ang="0">
                <a:pos x="T6" y="T7"/>
              </a:cxn>
              <a:cxn ang="0">
                <a:pos x="T8" y="T9"/>
              </a:cxn>
            </a:cxnLst>
            <a:rect l="0" t="0" r="r" b="b"/>
            <a:pathLst>
              <a:path w="1047" h="873">
                <a:moveTo>
                  <a:pt x="1047" y="0"/>
                </a:moveTo>
                <a:cubicBezTo>
                  <a:pt x="1047" y="873"/>
                  <a:pt x="1047" y="873"/>
                  <a:pt x="1047" y="873"/>
                </a:cubicBezTo>
                <a:cubicBezTo>
                  <a:pt x="0" y="873"/>
                  <a:pt x="0" y="873"/>
                  <a:pt x="0" y="873"/>
                </a:cubicBezTo>
                <a:cubicBezTo>
                  <a:pt x="0" y="361"/>
                  <a:pt x="0" y="361"/>
                  <a:pt x="0" y="361"/>
                </a:cubicBezTo>
                <a:cubicBezTo>
                  <a:pt x="610" y="444"/>
                  <a:pt x="945" y="142"/>
                  <a:pt x="1047" y="0"/>
                </a:cubicBezTo>
                <a:close/>
              </a:path>
            </a:pathLst>
          </a:custGeom>
          <a:solidFill>
            <a:srgbClr val="A7D7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17">
            <a:extLst>
              <a:ext uri="{FF2B5EF4-FFF2-40B4-BE49-F238E27FC236}">
                <a16:creationId xmlns:a16="http://schemas.microsoft.com/office/drawing/2014/main" id="{FC2EC3C3-5D30-A05A-4DF7-61CBCB5A38CC}"/>
              </a:ext>
            </a:extLst>
          </p:cNvPr>
          <p:cNvSpPr>
            <a:spLocks/>
          </p:cNvSpPr>
          <p:nvPr/>
        </p:nvSpPr>
        <p:spPr bwMode="auto">
          <a:xfrm flipH="1">
            <a:off x="6677342" y="4254002"/>
            <a:ext cx="3381055" cy="3518398"/>
          </a:xfrm>
          <a:custGeom>
            <a:avLst/>
            <a:gdLst>
              <a:gd name="T0" fmla="*/ 1047 w 1047"/>
              <a:gd name="T1" fmla="*/ 0 h 1193"/>
              <a:gd name="T2" fmla="*/ 1047 w 1047"/>
              <a:gd name="T3" fmla="*/ 1193 h 1193"/>
              <a:gd name="T4" fmla="*/ 0 w 1047"/>
              <a:gd name="T5" fmla="*/ 1193 h 1193"/>
              <a:gd name="T6" fmla="*/ 0 w 1047"/>
              <a:gd name="T7" fmla="*/ 442 h 1193"/>
              <a:gd name="T8" fmla="*/ 1047 w 1047"/>
              <a:gd name="T9" fmla="*/ 0 h 1193"/>
            </a:gdLst>
            <a:ahLst/>
            <a:cxnLst>
              <a:cxn ang="0">
                <a:pos x="T0" y="T1"/>
              </a:cxn>
              <a:cxn ang="0">
                <a:pos x="T2" y="T3"/>
              </a:cxn>
              <a:cxn ang="0">
                <a:pos x="T4" y="T5"/>
              </a:cxn>
              <a:cxn ang="0">
                <a:pos x="T6" y="T7"/>
              </a:cxn>
              <a:cxn ang="0">
                <a:pos x="T8" y="T9"/>
              </a:cxn>
            </a:cxnLst>
            <a:rect l="0" t="0" r="r" b="b"/>
            <a:pathLst>
              <a:path w="1047" h="1193">
                <a:moveTo>
                  <a:pt x="1047" y="0"/>
                </a:moveTo>
                <a:cubicBezTo>
                  <a:pt x="1047" y="1193"/>
                  <a:pt x="1047" y="1193"/>
                  <a:pt x="1047" y="1193"/>
                </a:cubicBezTo>
                <a:cubicBezTo>
                  <a:pt x="0" y="1193"/>
                  <a:pt x="0" y="1193"/>
                  <a:pt x="0" y="1193"/>
                </a:cubicBezTo>
                <a:cubicBezTo>
                  <a:pt x="0" y="442"/>
                  <a:pt x="0" y="442"/>
                  <a:pt x="0" y="442"/>
                </a:cubicBezTo>
                <a:cubicBezTo>
                  <a:pt x="610" y="526"/>
                  <a:pt x="945" y="142"/>
                  <a:pt x="1047" y="0"/>
                </a:cubicBezTo>
                <a:close/>
              </a:path>
            </a:pathLst>
          </a:custGeom>
          <a:solidFill>
            <a:schemeClr val="tx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Subtitle 2">
            <a:extLst>
              <a:ext uri="{FF2B5EF4-FFF2-40B4-BE49-F238E27FC236}">
                <a16:creationId xmlns:a16="http://schemas.microsoft.com/office/drawing/2014/main" id="{D950D384-43F2-4945-A71E-7EDF29088A0A}"/>
              </a:ext>
            </a:extLst>
          </p:cNvPr>
          <p:cNvSpPr txBox="1">
            <a:spLocks/>
          </p:cNvSpPr>
          <p:nvPr/>
        </p:nvSpPr>
        <p:spPr>
          <a:xfrm>
            <a:off x="7864631" y="4146642"/>
            <a:ext cx="3148012" cy="332050"/>
          </a:xfrm>
          <a:prstGeom prst="rect">
            <a:avLst/>
          </a:prstGeom>
          <a:effectLst>
            <a:outerShdw blurRad="50800" dist="38100" dir="2700000" algn="tl" rotWithShape="0">
              <a:prstClr val="black">
                <a:alpha val="40000"/>
              </a:prstClr>
            </a:outerShdw>
          </a:effectLst>
        </p:spPr>
        <p:txBody>
          <a:bodyPr vert="horz" lIns="101882" tIns="50941" rIns="101882" bIns="50941" rtlCol="0">
            <a:noAutofit/>
          </a:bodyPr>
          <a:lstStyle>
            <a:lvl1pPr marL="0" indent="0" algn="l" defTabSz="1018824" rtl="0" eaLnBrk="1" latinLnBrk="0" hangingPunct="1">
              <a:spcBef>
                <a:spcPts val="1337"/>
              </a:spcBef>
              <a:spcAft>
                <a:spcPts val="0"/>
              </a:spcAft>
              <a:buClr>
                <a:schemeClr val="accent5"/>
              </a:buClr>
              <a:buFont typeface="Arial" pitchFamily="34" charset="0"/>
              <a:buNone/>
              <a:defRPr sz="2000" b="0" i="0" kern="1200" cap="none" spc="33" baseline="0">
                <a:solidFill>
                  <a:schemeClr val="tx1"/>
                </a:solidFill>
                <a:latin typeface="+mn-lt"/>
                <a:ea typeface="+mn-ea"/>
                <a:cs typeface="Tahoma" pitchFamily="34" charset="0"/>
              </a:defRPr>
            </a:lvl1pPr>
            <a:lvl2pPr marL="191030" indent="-191030"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Tahoma" pitchFamily="34" charset="0"/>
              </a:defRPr>
            </a:lvl2pPr>
            <a:lvl3pPr marL="383829" indent="-183954"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Tahoma" pitchFamily="34" charset="0"/>
              </a:defRPr>
            </a:lvl3pPr>
            <a:lvl4pPr marL="576626" indent="-189261"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Tahoma" pitchFamily="34" charset="0"/>
              </a:defRPr>
            </a:lvl4pPr>
            <a:lvl5pPr marL="767656" indent="-192799"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Tahoma" pitchFamily="34" charset="0"/>
              </a:defRPr>
            </a:lvl5pPr>
            <a:lvl6pPr marL="967883" indent="-193577"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mn-cs"/>
              </a:defRPr>
            </a:lvl6pPr>
            <a:lvl7pPr marL="1192025" indent="-193577"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mn-cs"/>
              </a:defRPr>
            </a:lvl7pPr>
            <a:lvl8pPr marL="1385601" indent="-193577"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mn-cs"/>
              </a:defRPr>
            </a:lvl8pPr>
            <a:lvl9pPr marL="1568990" indent="-193577"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mn-cs"/>
              </a:defRPr>
            </a:lvl9pPr>
          </a:lstStyle>
          <a:p>
            <a:pPr>
              <a:lnSpc>
                <a:spcPts val="500"/>
              </a:lnSpc>
            </a:pPr>
            <a:r>
              <a:rPr lang="en-US" sz="2400" spc="0" dirty="0">
                <a:solidFill>
                  <a:srgbClr val="FFFFFF"/>
                </a:solidFill>
                <a:latin typeface="Century Gothic" panose="020B0502020202020204" pitchFamily="34" charset="0"/>
                <a:cs typeface="Times New Roman" panose="02020603050405020304" pitchFamily="18" charset="0"/>
              </a:rPr>
              <a:t>Business</a:t>
            </a:r>
            <a:r>
              <a:rPr lang="en-US" sz="3600" dirty="0">
                <a:effectLst>
                  <a:outerShdw blurRad="38100" dist="38100" dir="2700000" algn="tl">
                    <a:srgbClr val="000000">
                      <a:alpha val="43137"/>
                    </a:srgbClr>
                  </a:outerShdw>
                </a:effectLst>
              </a:rPr>
              <a:t> </a:t>
            </a:r>
            <a:r>
              <a:rPr lang="en-US" sz="2400" spc="0" dirty="0">
                <a:solidFill>
                  <a:srgbClr val="FFFFFF"/>
                </a:solidFill>
                <a:latin typeface="Century Gothic" panose="020B0502020202020204" pitchFamily="34" charset="0"/>
                <a:cs typeface="Times New Roman" panose="02020603050405020304" pitchFamily="18" charset="0"/>
              </a:rPr>
              <a:t>Units</a:t>
            </a:r>
          </a:p>
        </p:txBody>
      </p:sp>
      <p:pic>
        <p:nvPicPr>
          <p:cNvPr id="17" name="Picture 16">
            <a:extLst>
              <a:ext uri="{FF2B5EF4-FFF2-40B4-BE49-F238E27FC236}">
                <a16:creationId xmlns:a16="http://schemas.microsoft.com/office/drawing/2014/main" id="{6BB4505F-E48E-2BCE-620E-47BED426523D}"/>
              </a:ext>
            </a:extLst>
          </p:cNvPr>
          <p:cNvPicPr>
            <a:picLocks noChangeAspect="1"/>
          </p:cNvPicPr>
          <p:nvPr/>
        </p:nvPicPr>
        <p:blipFill>
          <a:blip r:embed="rId4"/>
          <a:stretch>
            <a:fillRect/>
          </a:stretch>
        </p:blipFill>
        <p:spPr>
          <a:xfrm>
            <a:off x="6780324" y="1899167"/>
            <a:ext cx="3136383" cy="671943"/>
          </a:xfrm>
          <a:prstGeom prst="rect">
            <a:avLst/>
          </a:prstGeom>
        </p:spPr>
      </p:pic>
      <p:pic>
        <p:nvPicPr>
          <p:cNvPr id="18" name="Picture 17">
            <a:extLst>
              <a:ext uri="{FF2B5EF4-FFF2-40B4-BE49-F238E27FC236}">
                <a16:creationId xmlns:a16="http://schemas.microsoft.com/office/drawing/2014/main" id="{9DF35407-8EA2-965C-9B8A-CD19AA69859B}"/>
              </a:ext>
            </a:extLst>
          </p:cNvPr>
          <p:cNvPicPr>
            <a:picLocks noChangeAspect="1"/>
          </p:cNvPicPr>
          <p:nvPr/>
        </p:nvPicPr>
        <p:blipFill>
          <a:blip r:embed="rId4"/>
          <a:stretch>
            <a:fillRect/>
          </a:stretch>
        </p:blipFill>
        <p:spPr>
          <a:xfrm rot="5400000">
            <a:off x="2854524" y="3243704"/>
            <a:ext cx="5997876" cy="1284993"/>
          </a:xfrm>
          <a:prstGeom prst="rect">
            <a:avLst/>
          </a:prstGeom>
        </p:spPr>
      </p:pic>
      <p:sp>
        <p:nvSpPr>
          <p:cNvPr id="26" name="Freeform 21">
            <a:extLst>
              <a:ext uri="{FF2B5EF4-FFF2-40B4-BE49-F238E27FC236}">
                <a16:creationId xmlns:a16="http://schemas.microsoft.com/office/drawing/2014/main" id="{F0CCF451-E3B8-6FF1-7CB7-1A8A79C515BC}"/>
              </a:ext>
            </a:extLst>
          </p:cNvPr>
          <p:cNvSpPr>
            <a:spLocks/>
          </p:cNvSpPr>
          <p:nvPr/>
        </p:nvSpPr>
        <p:spPr bwMode="auto">
          <a:xfrm flipH="1">
            <a:off x="6665278" y="6507503"/>
            <a:ext cx="3387087" cy="1272333"/>
          </a:xfrm>
          <a:custGeom>
            <a:avLst/>
            <a:gdLst>
              <a:gd name="T0" fmla="*/ 786 w 786"/>
              <a:gd name="T1" fmla="*/ 29 h 138"/>
              <a:gd name="T2" fmla="*/ 786 w 786"/>
              <a:gd name="T3" fmla="*/ 138 h 138"/>
              <a:gd name="T4" fmla="*/ 0 w 786"/>
              <a:gd name="T5" fmla="*/ 138 h 138"/>
              <a:gd name="T6" fmla="*/ 786 w 786"/>
              <a:gd name="T7" fmla="*/ 29 h 138"/>
            </a:gdLst>
            <a:ahLst/>
            <a:cxnLst>
              <a:cxn ang="0">
                <a:pos x="T0" y="T1"/>
              </a:cxn>
              <a:cxn ang="0">
                <a:pos x="T2" y="T3"/>
              </a:cxn>
              <a:cxn ang="0">
                <a:pos x="T4" y="T5"/>
              </a:cxn>
              <a:cxn ang="0">
                <a:pos x="T6" y="T7"/>
              </a:cxn>
            </a:cxnLst>
            <a:rect l="0" t="0" r="r" b="b"/>
            <a:pathLst>
              <a:path w="786" h="138">
                <a:moveTo>
                  <a:pt x="786" y="29"/>
                </a:moveTo>
                <a:cubicBezTo>
                  <a:pt x="786" y="138"/>
                  <a:pt x="786" y="138"/>
                  <a:pt x="786" y="138"/>
                </a:cubicBezTo>
                <a:cubicBezTo>
                  <a:pt x="0" y="138"/>
                  <a:pt x="0" y="138"/>
                  <a:pt x="0" y="138"/>
                </a:cubicBezTo>
                <a:cubicBezTo>
                  <a:pt x="465" y="0"/>
                  <a:pt x="696" y="13"/>
                  <a:pt x="786" y="29"/>
                </a:cubicBezTo>
                <a:close/>
              </a:path>
            </a:pathLst>
          </a:custGeom>
          <a:solidFill>
            <a:srgbClr val="A7D7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3" name="TextBox 32">
            <a:extLst>
              <a:ext uri="{FF2B5EF4-FFF2-40B4-BE49-F238E27FC236}">
                <a16:creationId xmlns:a16="http://schemas.microsoft.com/office/drawing/2014/main" id="{0DCA98E9-F5FB-87B0-39DF-3E4B1D52EA62}"/>
              </a:ext>
            </a:extLst>
          </p:cNvPr>
          <p:cNvSpPr txBox="1"/>
          <p:nvPr/>
        </p:nvSpPr>
        <p:spPr>
          <a:xfrm>
            <a:off x="6690613" y="5583877"/>
            <a:ext cx="2921188" cy="1058175"/>
          </a:xfrm>
          <a:prstGeom prst="rect">
            <a:avLst/>
          </a:prstGeom>
          <a:noFill/>
        </p:spPr>
        <p:txBody>
          <a:bodyPr wrap="square" rtlCol="0">
            <a:spAutoFit/>
          </a:bodyPr>
          <a:lstStyle/>
          <a:p>
            <a:pPr marL="0" marR="0">
              <a:lnSpc>
                <a:spcPct val="87000"/>
              </a:lnSpc>
              <a:spcBef>
                <a:spcPts val="0"/>
              </a:spcBef>
              <a:spcAft>
                <a:spcPts val="600"/>
              </a:spcAft>
            </a:pPr>
            <a:r>
              <a:rPr lang="en-US" sz="1600" dirty="0">
                <a:solidFill>
                  <a:srgbClr val="004B87"/>
                </a:solidFill>
                <a:latin typeface="Century Gothic" panose="020B0502020202020204" pitchFamily="34" charset="0"/>
                <a:cs typeface="Arial" panose="020B0604020202020204" pitchFamily="34" charset="0"/>
              </a:rPr>
              <a:t>Leading the Way in Nuclear Information and Records Management - </a:t>
            </a:r>
          </a:p>
          <a:p>
            <a:r>
              <a:rPr lang="en-US" sz="1600" dirty="0">
                <a:solidFill>
                  <a:srgbClr val="004B87"/>
                </a:solidFill>
                <a:latin typeface="Century Gothic" panose="020B0502020202020204" pitchFamily="34" charset="0"/>
                <a:cs typeface="Arial" panose="020B0604020202020204" pitchFamily="34" charset="0"/>
              </a:rPr>
              <a:t>Today &amp; in the Future</a:t>
            </a:r>
            <a:endParaRPr lang="en-US" sz="1800" dirty="0">
              <a:solidFill>
                <a:srgbClr val="004B87"/>
              </a:solidFill>
              <a:latin typeface="Century Gothic" panose="020B0502020202020204" pitchFamily="34" charset="0"/>
              <a:cs typeface="Arial" panose="020B0604020202020204" pitchFamily="34" charset="0"/>
            </a:endParaRPr>
          </a:p>
        </p:txBody>
      </p:sp>
      <p:sp>
        <p:nvSpPr>
          <p:cNvPr id="38" name="Freeform 16">
            <a:extLst>
              <a:ext uri="{FF2B5EF4-FFF2-40B4-BE49-F238E27FC236}">
                <a16:creationId xmlns:a16="http://schemas.microsoft.com/office/drawing/2014/main" id="{838B4203-D229-C7EF-4D16-665672D45603}"/>
              </a:ext>
            </a:extLst>
          </p:cNvPr>
          <p:cNvSpPr>
            <a:spLocks/>
          </p:cNvSpPr>
          <p:nvPr/>
        </p:nvSpPr>
        <p:spPr bwMode="auto">
          <a:xfrm rot="10800000" flipH="1">
            <a:off x="6683375" y="0"/>
            <a:ext cx="3381054" cy="1118826"/>
          </a:xfrm>
          <a:custGeom>
            <a:avLst/>
            <a:gdLst>
              <a:gd name="T0" fmla="*/ 1047 w 1047"/>
              <a:gd name="T1" fmla="*/ 0 h 873"/>
              <a:gd name="T2" fmla="*/ 1047 w 1047"/>
              <a:gd name="T3" fmla="*/ 873 h 873"/>
              <a:gd name="T4" fmla="*/ 0 w 1047"/>
              <a:gd name="T5" fmla="*/ 873 h 873"/>
              <a:gd name="T6" fmla="*/ 0 w 1047"/>
              <a:gd name="T7" fmla="*/ 361 h 873"/>
              <a:gd name="T8" fmla="*/ 1047 w 1047"/>
              <a:gd name="T9" fmla="*/ 0 h 873"/>
            </a:gdLst>
            <a:ahLst/>
            <a:cxnLst>
              <a:cxn ang="0">
                <a:pos x="T0" y="T1"/>
              </a:cxn>
              <a:cxn ang="0">
                <a:pos x="T2" y="T3"/>
              </a:cxn>
              <a:cxn ang="0">
                <a:pos x="T4" y="T5"/>
              </a:cxn>
              <a:cxn ang="0">
                <a:pos x="T6" y="T7"/>
              </a:cxn>
              <a:cxn ang="0">
                <a:pos x="T8" y="T9"/>
              </a:cxn>
            </a:cxnLst>
            <a:rect l="0" t="0" r="r" b="b"/>
            <a:pathLst>
              <a:path w="1047" h="873">
                <a:moveTo>
                  <a:pt x="1047" y="0"/>
                </a:moveTo>
                <a:cubicBezTo>
                  <a:pt x="1047" y="873"/>
                  <a:pt x="1047" y="873"/>
                  <a:pt x="1047" y="873"/>
                </a:cubicBezTo>
                <a:cubicBezTo>
                  <a:pt x="0" y="873"/>
                  <a:pt x="0" y="873"/>
                  <a:pt x="0" y="873"/>
                </a:cubicBezTo>
                <a:cubicBezTo>
                  <a:pt x="0" y="361"/>
                  <a:pt x="0" y="361"/>
                  <a:pt x="0" y="361"/>
                </a:cubicBezTo>
                <a:cubicBezTo>
                  <a:pt x="610" y="444"/>
                  <a:pt x="945" y="142"/>
                  <a:pt x="1047" y="0"/>
                </a:cubicBezTo>
                <a:close/>
              </a:path>
            </a:pathLst>
          </a:custGeom>
          <a:solidFill>
            <a:srgbClr val="A7D7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Freeform 17">
            <a:extLst>
              <a:ext uri="{FF2B5EF4-FFF2-40B4-BE49-F238E27FC236}">
                <a16:creationId xmlns:a16="http://schemas.microsoft.com/office/drawing/2014/main" id="{01B76D7A-0AF7-FC50-620F-625B49871CBF}"/>
              </a:ext>
            </a:extLst>
          </p:cNvPr>
          <p:cNvSpPr>
            <a:spLocks/>
          </p:cNvSpPr>
          <p:nvPr/>
        </p:nvSpPr>
        <p:spPr bwMode="auto">
          <a:xfrm flipH="1">
            <a:off x="2030" y="5740553"/>
            <a:ext cx="3412378" cy="2039284"/>
          </a:xfrm>
          <a:custGeom>
            <a:avLst/>
            <a:gdLst>
              <a:gd name="T0" fmla="*/ 1047 w 1047"/>
              <a:gd name="T1" fmla="*/ 0 h 1193"/>
              <a:gd name="T2" fmla="*/ 1047 w 1047"/>
              <a:gd name="T3" fmla="*/ 1193 h 1193"/>
              <a:gd name="T4" fmla="*/ 0 w 1047"/>
              <a:gd name="T5" fmla="*/ 1193 h 1193"/>
              <a:gd name="T6" fmla="*/ 0 w 1047"/>
              <a:gd name="T7" fmla="*/ 442 h 1193"/>
              <a:gd name="T8" fmla="*/ 1047 w 1047"/>
              <a:gd name="T9" fmla="*/ 0 h 1193"/>
            </a:gdLst>
            <a:ahLst/>
            <a:cxnLst>
              <a:cxn ang="0">
                <a:pos x="T0" y="T1"/>
              </a:cxn>
              <a:cxn ang="0">
                <a:pos x="T2" y="T3"/>
              </a:cxn>
              <a:cxn ang="0">
                <a:pos x="T4" y="T5"/>
              </a:cxn>
              <a:cxn ang="0">
                <a:pos x="T6" y="T7"/>
              </a:cxn>
              <a:cxn ang="0">
                <a:pos x="T8" y="T9"/>
              </a:cxn>
            </a:cxnLst>
            <a:rect l="0" t="0" r="r" b="b"/>
            <a:pathLst>
              <a:path w="1047" h="1193">
                <a:moveTo>
                  <a:pt x="1047" y="0"/>
                </a:moveTo>
                <a:cubicBezTo>
                  <a:pt x="1047" y="1193"/>
                  <a:pt x="1047" y="1193"/>
                  <a:pt x="1047" y="1193"/>
                </a:cubicBezTo>
                <a:cubicBezTo>
                  <a:pt x="0" y="1193"/>
                  <a:pt x="0" y="1193"/>
                  <a:pt x="0" y="1193"/>
                </a:cubicBezTo>
                <a:cubicBezTo>
                  <a:pt x="0" y="442"/>
                  <a:pt x="0" y="442"/>
                  <a:pt x="0" y="442"/>
                </a:cubicBezTo>
                <a:cubicBezTo>
                  <a:pt x="610" y="526"/>
                  <a:pt x="945" y="142"/>
                  <a:pt x="1047" y="0"/>
                </a:cubicBezTo>
                <a:close/>
              </a:path>
            </a:pathLst>
          </a:custGeom>
          <a:solidFill>
            <a:schemeClr val="tx1"/>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srgbClr val="004B87"/>
              </a:solidFill>
            </a:endParaRPr>
          </a:p>
        </p:txBody>
      </p:sp>
      <p:sp>
        <p:nvSpPr>
          <p:cNvPr id="11" name="TextBox 10"/>
          <p:cNvSpPr txBox="1"/>
          <p:nvPr/>
        </p:nvSpPr>
        <p:spPr>
          <a:xfrm>
            <a:off x="99778" y="6507504"/>
            <a:ext cx="2848707" cy="1138773"/>
          </a:xfrm>
          <a:prstGeom prst="rect">
            <a:avLst/>
          </a:prstGeom>
          <a:noFill/>
          <a:effectLst/>
        </p:spPr>
        <p:txBody>
          <a:bodyPr wrap="square" rtlCol="0">
            <a:spAutoFit/>
          </a:bodyPr>
          <a:lstStyle/>
          <a:p>
            <a:r>
              <a:rPr lang="en-US" dirty="0">
                <a:solidFill>
                  <a:srgbClr val="004B87"/>
                </a:solidFill>
                <a:latin typeface="Century Gothic" panose="020B0502020202020204" pitchFamily="34" charset="0"/>
                <a:cs typeface="Arial" panose="020B0604020202020204" pitchFamily="34" charset="0"/>
              </a:rPr>
              <a:t>Contact Information</a:t>
            </a:r>
          </a:p>
          <a:p>
            <a:r>
              <a:rPr lang="en-US" sz="1200" dirty="0">
                <a:solidFill>
                  <a:srgbClr val="004B87"/>
                </a:solidFill>
              </a:rPr>
              <a:t>NIRMA Administrator</a:t>
            </a:r>
          </a:p>
          <a:p>
            <a:r>
              <a:rPr lang="en-US" sz="1200" u="sng" dirty="0">
                <a:solidFill>
                  <a:srgbClr val="004B87"/>
                </a:solidFill>
              </a:rPr>
              <a:t>nirma@nirma.org</a:t>
            </a:r>
          </a:p>
          <a:p>
            <a:r>
              <a:rPr lang="en-US" sz="1200" dirty="0">
                <a:solidFill>
                  <a:srgbClr val="004B87"/>
                </a:solidFill>
              </a:rPr>
              <a:t>Go to </a:t>
            </a:r>
            <a:r>
              <a:rPr lang="en-US" sz="1200" u="sng" dirty="0">
                <a:solidFill>
                  <a:srgbClr val="00B0F0"/>
                </a:solidFill>
              </a:rPr>
              <a:t>nirma.org</a:t>
            </a:r>
            <a:r>
              <a:rPr lang="en-US" sz="1200" dirty="0">
                <a:solidFill>
                  <a:srgbClr val="00B0F0"/>
                </a:solidFill>
              </a:rPr>
              <a:t> </a:t>
            </a:r>
            <a:r>
              <a:rPr lang="en-US" sz="1200" dirty="0">
                <a:solidFill>
                  <a:srgbClr val="004B87"/>
                </a:solidFill>
              </a:rPr>
              <a:t>for Symposium updates and registration forms.</a:t>
            </a:r>
          </a:p>
        </p:txBody>
      </p:sp>
      <p:sp>
        <p:nvSpPr>
          <p:cNvPr id="41" name="TextBox 40">
            <a:extLst>
              <a:ext uri="{FF2B5EF4-FFF2-40B4-BE49-F238E27FC236}">
                <a16:creationId xmlns:a16="http://schemas.microsoft.com/office/drawing/2014/main" id="{9540ED4A-ECED-77BB-8E17-B63AC25C98DA}"/>
              </a:ext>
            </a:extLst>
          </p:cNvPr>
          <p:cNvSpPr txBox="1"/>
          <p:nvPr/>
        </p:nvSpPr>
        <p:spPr>
          <a:xfrm>
            <a:off x="6697013" y="6949230"/>
            <a:ext cx="2353893" cy="738664"/>
          </a:xfrm>
          <a:prstGeom prst="rect">
            <a:avLst/>
          </a:prstGeom>
          <a:noFill/>
        </p:spPr>
        <p:txBody>
          <a:bodyPr wrap="square" rtlCol="0">
            <a:spAutoFit/>
          </a:bodyPr>
          <a:lstStyle/>
          <a:p>
            <a:r>
              <a:rPr lang="en-US" sz="1400" dirty="0">
                <a:solidFill>
                  <a:srgbClr val="004B87"/>
                </a:solidFill>
              </a:rPr>
              <a:t>All NIRMA Members are welcome to participate in any of the NIRMA Business Units</a:t>
            </a:r>
          </a:p>
        </p:txBody>
      </p:sp>
      <p:sp>
        <p:nvSpPr>
          <p:cNvPr id="3" name="TextBox 2"/>
          <p:cNvSpPr txBox="1"/>
          <p:nvPr/>
        </p:nvSpPr>
        <p:spPr>
          <a:xfrm>
            <a:off x="2557711" y="6092005"/>
            <a:ext cx="727810" cy="415498"/>
          </a:xfrm>
          <a:prstGeom prst="rect">
            <a:avLst/>
          </a:prstGeom>
          <a:noFill/>
        </p:spPr>
        <p:txBody>
          <a:bodyPr wrap="square" rtlCol="0">
            <a:spAutoFit/>
          </a:bodyPr>
          <a:lstStyle/>
          <a:p>
            <a:pPr algn="ctr"/>
            <a:r>
              <a:rPr lang="en-US" sz="700" dirty="0">
                <a:latin typeface="Arial" panose="020B0604020202020204" pitchFamily="34" charset="0"/>
                <a:cs typeface="Arial" panose="020B0604020202020204" pitchFamily="34" charset="0"/>
              </a:rPr>
              <a:t>NIRMA BU </a:t>
            </a:r>
          </a:p>
          <a:p>
            <a:pPr algn="ctr"/>
            <a:r>
              <a:rPr lang="en-US" sz="700" dirty="0">
                <a:latin typeface="Arial" panose="020B0604020202020204" pitchFamily="34" charset="0"/>
                <a:cs typeface="Arial" panose="020B0604020202020204" pitchFamily="34" charset="0"/>
              </a:rPr>
              <a:t>Tri-fold </a:t>
            </a:r>
            <a:br>
              <a:rPr lang="en-US" sz="700" dirty="0">
                <a:latin typeface="Arial" panose="020B0604020202020204" pitchFamily="34" charset="0"/>
                <a:cs typeface="Arial" panose="020B0604020202020204" pitchFamily="34" charset="0"/>
              </a:rPr>
            </a:br>
            <a:r>
              <a:rPr lang="en-US" sz="700" dirty="0">
                <a:latin typeface="Arial" panose="020B0604020202020204" pitchFamily="34" charset="0"/>
                <a:cs typeface="Arial" panose="020B0604020202020204" pitchFamily="34" charset="0"/>
              </a:rPr>
              <a:t>Rev </a:t>
            </a:r>
            <a:r>
              <a:rPr lang="en-US" sz="700">
                <a:latin typeface="Arial" panose="020B0604020202020204" pitchFamily="34" charset="0"/>
                <a:cs typeface="Arial" panose="020B0604020202020204" pitchFamily="34" charset="0"/>
              </a:rPr>
              <a:t>2 06.25</a:t>
            </a:r>
            <a:endParaRPr lang="en-US" sz="700" dirty="0">
              <a:latin typeface="Arial" panose="020B0604020202020204" pitchFamily="34" charset="0"/>
              <a:cs typeface="Arial" panose="020B0604020202020204" pitchFamily="34" charset="0"/>
            </a:endParaRPr>
          </a:p>
        </p:txBody>
      </p:sp>
      <p:pic>
        <p:nvPicPr>
          <p:cNvPr id="6" name="Graphic 5" descr="Atom with solid fill">
            <a:extLst>
              <a:ext uri="{FF2B5EF4-FFF2-40B4-BE49-F238E27FC236}">
                <a16:creationId xmlns:a16="http://schemas.microsoft.com/office/drawing/2014/main" id="{7332D811-44ED-E4F6-8639-1675A3752C8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009064" y="6318026"/>
            <a:ext cx="914400" cy="914400"/>
          </a:xfrm>
          <a:prstGeom prst="rect">
            <a:avLst/>
          </a:prstGeom>
        </p:spPr>
      </p:pic>
      <p:sp>
        <p:nvSpPr>
          <p:cNvPr id="7" name="TextBox 6">
            <a:extLst>
              <a:ext uri="{FF2B5EF4-FFF2-40B4-BE49-F238E27FC236}">
                <a16:creationId xmlns:a16="http://schemas.microsoft.com/office/drawing/2014/main" id="{AE933120-36A9-7077-24BC-89E76B642156}"/>
              </a:ext>
            </a:extLst>
          </p:cNvPr>
          <p:cNvSpPr txBox="1"/>
          <p:nvPr/>
        </p:nvSpPr>
        <p:spPr>
          <a:xfrm>
            <a:off x="3287320" y="887263"/>
            <a:ext cx="1754326" cy="5997876"/>
          </a:xfrm>
          <a:prstGeom prst="rect">
            <a:avLst/>
          </a:prstGeom>
          <a:noFill/>
          <a:effectLst>
            <a:glow rad="101600">
              <a:schemeClr val="accent5">
                <a:satMod val="175000"/>
                <a:alpha val="40000"/>
              </a:schemeClr>
            </a:glow>
          </a:effectLst>
        </p:spPr>
        <p:txBody>
          <a:bodyPr vert="vert" wrap="square" rtlCol="0">
            <a:spAutoFit/>
          </a:bodyPr>
          <a:lstStyle/>
          <a:p>
            <a:pPr algn="ctr">
              <a:lnSpc>
                <a:spcPts val="1200"/>
              </a:lnSpc>
              <a:spcAft>
                <a:spcPts val="1200"/>
              </a:spcAft>
            </a:pPr>
            <a:r>
              <a:rPr lang="en-US" b="1" dirty="0">
                <a:effectLst>
                  <a:glow rad="101600">
                    <a:srgbClr val="00B0F0">
                      <a:alpha val="60000"/>
                    </a:srgbClr>
                  </a:glow>
                </a:effectLst>
                <a:latin typeface="Century Gothic" panose="020B0502020202020204" pitchFamily="34" charset="0"/>
              </a:rPr>
              <a:t>SAVE THE DATE</a:t>
            </a:r>
          </a:p>
          <a:p>
            <a:pPr algn="ctr">
              <a:lnSpc>
                <a:spcPts val="1200"/>
              </a:lnSpc>
              <a:spcAft>
                <a:spcPts val="1200"/>
              </a:spcAft>
            </a:pPr>
            <a:r>
              <a:rPr lang="en-US" sz="1600" dirty="0">
                <a:latin typeface="Century Gothic" panose="020B0502020202020204" pitchFamily="34" charset="0"/>
              </a:rPr>
              <a:t>Nuclear Information Management Symposium</a:t>
            </a:r>
          </a:p>
          <a:p>
            <a:pPr algn="ctr">
              <a:lnSpc>
                <a:spcPts val="1200"/>
              </a:lnSpc>
              <a:spcAft>
                <a:spcPts val="1200"/>
              </a:spcAft>
            </a:pPr>
            <a:r>
              <a:rPr lang="en-US" sz="1600" dirty="0">
                <a:latin typeface="Century Gothic" panose="020B0502020202020204" pitchFamily="34" charset="0"/>
              </a:rPr>
              <a:t>50</a:t>
            </a:r>
            <a:r>
              <a:rPr lang="en-US" sz="1600" baseline="30000" dirty="0">
                <a:latin typeface="Century Gothic" panose="020B0502020202020204" pitchFamily="34" charset="0"/>
              </a:rPr>
              <a:t>th</a:t>
            </a:r>
            <a:r>
              <a:rPr lang="en-US" sz="1600" dirty="0">
                <a:latin typeface="Century Gothic" panose="020B0502020202020204" pitchFamily="34" charset="0"/>
              </a:rPr>
              <a:t> Anniversary </a:t>
            </a:r>
          </a:p>
          <a:p>
            <a:pPr algn="ctr">
              <a:lnSpc>
                <a:spcPts val="1200"/>
              </a:lnSpc>
              <a:spcAft>
                <a:spcPts val="1200"/>
              </a:spcAft>
            </a:pPr>
            <a:r>
              <a:rPr lang="en-US" sz="1600" dirty="0">
                <a:latin typeface="Century Gothic" panose="020B0502020202020204" pitchFamily="34" charset="0"/>
              </a:rPr>
              <a:t>July 27-29, 2026</a:t>
            </a:r>
          </a:p>
          <a:p>
            <a:pPr algn="ctr" fontAlgn="base"/>
            <a:r>
              <a:rPr lang="en-US" sz="1200" dirty="0">
                <a:latin typeface="Century Gothic" panose="020B0502020202020204" pitchFamily="34" charset="0"/>
              </a:rPr>
              <a:t>Hotel Contessa </a:t>
            </a:r>
          </a:p>
          <a:p>
            <a:pPr algn="ctr">
              <a:lnSpc>
                <a:spcPts val="1200"/>
              </a:lnSpc>
            </a:pPr>
            <a:r>
              <a:rPr lang="en-US" sz="1200">
                <a:latin typeface="Century Gothic" panose="020B0502020202020204" pitchFamily="34" charset="0"/>
              </a:rPr>
              <a:t>San Antonio, TX</a:t>
            </a:r>
            <a:endParaRPr lang="en-US" sz="1200" dirty="0">
              <a:latin typeface="Century Gothic" panose="020B0502020202020204" pitchFamily="34" charset="0"/>
            </a:endParaRPr>
          </a:p>
        </p:txBody>
      </p:sp>
    </p:spTree>
    <p:extLst>
      <p:ext uri="{BB962C8B-B14F-4D97-AF65-F5344CB8AC3E}">
        <p14:creationId xmlns:p14="http://schemas.microsoft.com/office/powerpoint/2010/main" val="3521042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E5F3FF"/>
        </a:solidFill>
        <a:effectLst/>
      </p:bgPr>
    </p:bg>
    <p:spTree>
      <p:nvGrpSpPr>
        <p:cNvPr id="1" name=""/>
        <p:cNvGrpSpPr/>
        <p:nvPr/>
      </p:nvGrpSpPr>
      <p:grpSpPr>
        <a:xfrm>
          <a:off x="0" y="0"/>
          <a:ext cx="0" cy="0"/>
          <a:chOff x="0" y="0"/>
          <a:chExt cx="0" cy="0"/>
        </a:xfrm>
      </p:grpSpPr>
      <p:sp>
        <p:nvSpPr>
          <p:cNvPr id="26" name="TextBox 25"/>
          <p:cNvSpPr txBox="1"/>
          <p:nvPr/>
        </p:nvSpPr>
        <p:spPr>
          <a:xfrm>
            <a:off x="3531702" y="1317554"/>
            <a:ext cx="3160452" cy="3739485"/>
          </a:xfrm>
          <a:prstGeom prst="rect">
            <a:avLst/>
          </a:prstGeom>
          <a:solidFill>
            <a:srgbClr val="1F5DA1"/>
          </a:solidFill>
          <a:effectLst>
            <a:outerShdw blurRad="50800" dist="38100" dir="2700000" sx="182000" sy="182000" algn="tl" rotWithShape="0">
              <a:prstClr val="black">
                <a:alpha val="0"/>
              </a:prstClr>
            </a:outerShdw>
          </a:effectLst>
        </p:spPr>
        <p:txBody>
          <a:bodyPr wrap="square" rtlCol="0">
            <a:spAutoFit/>
          </a:bodyPr>
          <a:lstStyle/>
          <a:p>
            <a:r>
              <a:rPr lang="en-US" sz="1600" b="1" dirty="0">
                <a:solidFill>
                  <a:schemeClr val="bg1"/>
                </a:solidFill>
              </a:rPr>
              <a:t>Purpose</a:t>
            </a:r>
          </a:p>
          <a:p>
            <a:r>
              <a:rPr lang="en-US" sz="1100" dirty="0">
                <a:solidFill>
                  <a:schemeClr val="bg1"/>
                </a:solidFill>
              </a:rPr>
              <a:t>The primary purpose of the Membership and Marketing (M&amp;M) Business Unit is to provide information  on NIRMA to the current NIRMA membership as well as reach out to the nuclear industry in both private and government organizations, marketing and promoting the benefits of the NIRMA organization. Building the NIRMA organization by bringing on new members from every avenue making the NIRMA organization robust and diverse with the knowledge each member brings on board to share with the whole NIRMA organization. </a:t>
            </a:r>
          </a:p>
          <a:p>
            <a:r>
              <a:rPr lang="en-US" sz="1600" b="1" dirty="0">
                <a:solidFill>
                  <a:schemeClr val="bg1"/>
                </a:solidFill>
              </a:rPr>
              <a:t>Scope</a:t>
            </a:r>
          </a:p>
          <a:p>
            <a:r>
              <a:rPr lang="en-US" sz="1100" dirty="0">
                <a:solidFill>
                  <a:schemeClr val="bg1"/>
                </a:solidFill>
              </a:rPr>
              <a:t>To effectively provide good communication to NIRMA  members on the news and information regarding the NIRMA organization, as well as marketing the NIRMA organization to the nuclear industry to  build the membership and promote information management.  </a:t>
            </a:r>
          </a:p>
          <a:p>
            <a:endParaRPr lang="en-US" sz="700" dirty="0">
              <a:solidFill>
                <a:schemeClr val="bg1"/>
              </a:solidFill>
            </a:endParaRPr>
          </a:p>
        </p:txBody>
      </p:sp>
      <p:sp>
        <p:nvSpPr>
          <p:cNvPr id="15" name="Rectangle 14"/>
          <p:cNvSpPr/>
          <p:nvPr/>
        </p:nvSpPr>
        <p:spPr>
          <a:xfrm>
            <a:off x="3408590" y="0"/>
            <a:ext cx="3283564" cy="7772400"/>
          </a:xfrm>
          <a:prstGeom prst="rect">
            <a:avLst/>
          </a:prstGeom>
          <a:solidFill>
            <a:srgbClr val="004B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7">
            <a:extLst>
              <a:ext uri="{FF2B5EF4-FFF2-40B4-BE49-F238E27FC236}">
                <a16:creationId xmlns:a16="http://schemas.microsoft.com/office/drawing/2014/main" id="{8DF97AD6-C202-E0F8-7A5C-73CD82A40E87}"/>
              </a:ext>
            </a:extLst>
          </p:cNvPr>
          <p:cNvSpPr>
            <a:spLocks/>
          </p:cNvSpPr>
          <p:nvPr/>
        </p:nvSpPr>
        <p:spPr bwMode="auto">
          <a:xfrm flipH="1" flipV="1">
            <a:off x="-6034" y="-9"/>
            <a:ext cx="3414128" cy="5787957"/>
          </a:xfrm>
          <a:custGeom>
            <a:avLst/>
            <a:gdLst>
              <a:gd name="T0" fmla="*/ 1047 w 1047"/>
              <a:gd name="T1" fmla="*/ 0 h 1193"/>
              <a:gd name="T2" fmla="*/ 1047 w 1047"/>
              <a:gd name="T3" fmla="*/ 1193 h 1193"/>
              <a:gd name="T4" fmla="*/ 0 w 1047"/>
              <a:gd name="T5" fmla="*/ 1193 h 1193"/>
              <a:gd name="T6" fmla="*/ 0 w 1047"/>
              <a:gd name="T7" fmla="*/ 442 h 1193"/>
              <a:gd name="T8" fmla="*/ 1047 w 1047"/>
              <a:gd name="T9" fmla="*/ 0 h 1193"/>
            </a:gdLst>
            <a:ahLst/>
            <a:cxnLst>
              <a:cxn ang="0">
                <a:pos x="T0" y="T1"/>
              </a:cxn>
              <a:cxn ang="0">
                <a:pos x="T2" y="T3"/>
              </a:cxn>
              <a:cxn ang="0">
                <a:pos x="T4" y="T5"/>
              </a:cxn>
              <a:cxn ang="0">
                <a:pos x="T6" y="T7"/>
              </a:cxn>
              <a:cxn ang="0">
                <a:pos x="T8" y="T9"/>
              </a:cxn>
            </a:cxnLst>
            <a:rect l="0" t="0" r="r" b="b"/>
            <a:pathLst>
              <a:path w="1047" h="1193">
                <a:moveTo>
                  <a:pt x="1047" y="0"/>
                </a:moveTo>
                <a:cubicBezTo>
                  <a:pt x="1047" y="1193"/>
                  <a:pt x="1047" y="1193"/>
                  <a:pt x="1047" y="1193"/>
                </a:cubicBezTo>
                <a:cubicBezTo>
                  <a:pt x="0" y="1193"/>
                  <a:pt x="0" y="1193"/>
                  <a:pt x="0" y="1193"/>
                </a:cubicBezTo>
                <a:cubicBezTo>
                  <a:pt x="0" y="442"/>
                  <a:pt x="0" y="442"/>
                  <a:pt x="0" y="442"/>
                </a:cubicBezTo>
                <a:cubicBezTo>
                  <a:pt x="610" y="526"/>
                  <a:pt x="945" y="142"/>
                  <a:pt x="1047" y="0"/>
                </a:cubicBezTo>
                <a:close/>
              </a:path>
            </a:pathLst>
          </a:custGeom>
          <a:solidFill>
            <a:srgbClr val="A7D7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Rectangle 10">
            <a:extLst>
              <a:ext uri="{FF2B5EF4-FFF2-40B4-BE49-F238E27FC236}">
                <a16:creationId xmlns:a16="http://schemas.microsoft.com/office/drawing/2014/main" id="{F46B104B-9246-4BD8-82B2-838D37949840}"/>
              </a:ext>
            </a:extLst>
          </p:cNvPr>
          <p:cNvSpPr/>
          <p:nvPr/>
        </p:nvSpPr>
        <p:spPr>
          <a:xfrm>
            <a:off x="187029" y="217905"/>
            <a:ext cx="3088216" cy="997120"/>
          </a:xfrm>
          <a:prstGeom prst="rect">
            <a:avLst/>
          </a:prstGeom>
          <a:noFill/>
          <a:ln>
            <a:noFill/>
          </a:ln>
          <a:effectLst/>
        </p:spPr>
        <p:style>
          <a:lnRef idx="2">
            <a:schemeClr val="accent5"/>
          </a:lnRef>
          <a:fillRef idx="1">
            <a:schemeClr val="lt1"/>
          </a:fillRef>
          <a:effectRef idx="0">
            <a:schemeClr val="accent5"/>
          </a:effectRef>
          <a:fontRef idx="minor">
            <a:schemeClr val="dk1"/>
          </a:fontRef>
        </p:style>
        <p:txBody>
          <a:bodyPr rtlCol="0" anchor="ctr"/>
          <a:lstStyle/>
          <a:p>
            <a:pPr algn="ctr"/>
            <a:r>
              <a:rPr lang="en-US" b="1" dirty="0">
                <a:ln w="0"/>
                <a:solidFill>
                  <a:schemeClr val="accent1"/>
                </a:solidFill>
              </a:rPr>
              <a:t>Membership &amp; Marketing Business Unit </a:t>
            </a:r>
          </a:p>
          <a:p>
            <a:pPr algn="ctr"/>
            <a:r>
              <a:rPr lang="en-US" b="1" dirty="0">
                <a:ln w="0"/>
                <a:solidFill>
                  <a:schemeClr val="accent1"/>
                </a:solidFill>
              </a:rPr>
              <a:t>(M&amp;MBU) </a:t>
            </a:r>
          </a:p>
        </p:txBody>
      </p:sp>
      <p:sp>
        <p:nvSpPr>
          <p:cNvPr id="13" name="Rectangle 12">
            <a:extLst>
              <a:ext uri="{FF2B5EF4-FFF2-40B4-BE49-F238E27FC236}">
                <a16:creationId xmlns:a16="http://schemas.microsoft.com/office/drawing/2014/main" id="{F5CCB1D9-CB96-4AD8-9EA7-3BE8A656FA90}"/>
              </a:ext>
            </a:extLst>
          </p:cNvPr>
          <p:cNvSpPr/>
          <p:nvPr/>
        </p:nvSpPr>
        <p:spPr>
          <a:xfrm>
            <a:off x="3438474" y="234654"/>
            <a:ext cx="3202653" cy="916217"/>
          </a:xfrm>
          <a:prstGeom prst="rect">
            <a:avLst/>
          </a:prstGeom>
          <a:noFill/>
          <a:ln>
            <a:noFill/>
          </a:ln>
          <a:effectLst/>
        </p:spPr>
        <p:style>
          <a:lnRef idx="2">
            <a:schemeClr val="accent5"/>
          </a:lnRef>
          <a:fillRef idx="1">
            <a:schemeClr val="lt1"/>
          </a:fillRef>
          <a:effectRef idx="0">
            <a:schemeClr val="accent5"/>
          </a:effectRef>
          <a:fontRef idx="minor">
            <a:schemeClr val="dk1"/>
          </a:fontRef>
        </p:style>
        <p:txBody>
          <a:bodyPr rtlCol="0" anchor="ctr"/>
          <a:lstStyle/>
          <a:p>
            <a:pPr algn="ctr"/>
            <a:r>
              <a:rPr lang="en-US" b="1" dirty="0">
                <a:ln w="0"/>
                <a:solidFill>
                  <a:schemeClr val="tx1"/>
                </a:solidFill>
              </a:rPr>
              <a:t>Regulations &amp; Information Management Business Unit (RIMBU) </a:t>
            </a:r>
          </a:p>
        </p:txBody>
      </p:sp>
      <p:sp>
        <p:nvSpPr>
          <p:cNvPr id="8" name="Freeform 17">
            <a:extLst>
              <a:ext uri="{FF2B5EF4-FFF2-40B4-BE49-F238E27FC236}">
                <a16:creationId xmlns:a16="http://schemas.microsoft.com/office/drawing/2014/main" id="{1BEB841C-DA64-F08E-E841-3D0D3BDE0E65}"/>
              </a:ext>
            </a:extLst>
          </p:cNvPr>
          <p:cNvSpPr>
            <a:spLocks/>
          </p:cNvSpPr>
          <p:nvPr/>
        </p:nvSpPr>
        <p:spPr bwMode="auto">
          <a:xfrm flipH="1">
            <a:off x="6692153" y="4961106"/>
            <a:ext cx="3391459" cy="2809560"/>
          </a:xfrm>
          <a:custGeom>
            <a:avLst/>
            <a:gdLst>
              <a:gd name="T0" fmla="*/ 1047 w 1047"/>
              <a:gd name="T1" fmla="*/ 0 h 1193"/>
              <a:gd name="T2" fmla="*/ 1047 w 1047"/>
              <a:gd name="T3" fmla="*/ 1193 h 1193"/>
              <a:gd name="T4" fmla="*/ 0 w 1047"/>
              <a:gd name="T5" fmla="*/ 1193 h 1193"/>
              <a:gd name="T6" fmla="*/ 0 w 1047"/>
              <a:gd name="T7" fmla="*/ 442 h 1193"/>
              <a:gd name="T8" fmla="*/ 1047 w 1047"/>
              <a:gd name="T9" fmla="*/ 0 h 1193"/>
            </a:gdLst>
            <a:ahLst/>
            <a:cxnLst>
              <a:cxn ang="0">
                <a:pos x="T0" y="T1"/>
              </a:cxn>
              <a:cxn ang="0">
                <a:pos x="T2" y="T3"/>
              </a:cxn>
              <a:cxn ang="0">
                <a:pos x="T4" y="T5"/>
              </a:cxn>
              <a:cxn ang="0">
                <a:pos x="T6" y="T7"/>
              </a:cxn>
              <a:cxn ang="0">
                <a:pos x="T8" y="T9"/>
              </a:cxn>
            </a:cxnLst>
            <a:rect l="0" t="0" r="r" b="b"/>
            <a:pathLst>
              <a:path w="1047" h="1193">
                <a:moveTo>
                  <a:pt x="1047" y="0"/>
                </a:moveTo>
                <a:cubicBezTo>
                  <a:pt x="1047" y="1193"/>
                  <a:pt x="1047" y="1193"/>
                  <a:pt x="1047" y="1193"/>
                </a:cubicBezTo>
                <a:cubicBezTo>
                  <a:pt x="0" y="1193"/>
                  <a:pt x="0" y="1193"/>
                  <a:pt x="0" y="1193"/>
                </a:cubicBezTo>
                <a:cubicBezTo>
                  <a:pt x="0" y="442"/>
                  <a:pt x="0" y="442"/>
                  <a:pt x="0" y="442"/>
                </a:cubicBezTo>
                <a:cubicBezTo>
                  <a:pt x="610" y="526"/>
                  <a:pt x="945" y="142"/>
                  <a:pt x="1047" y="0"/>
                </a:cubicBezTo>
                <a:close/>
              </a:path>
            </a:pathLst>
          </a:custGeom>
          <a:solidFill>
            <a:srgbClr val="A7D7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Rectangle 13">
            <a:extLst>
              <a:ext uri="{FF2B5EF4-FFF2-40B4-BE49-F238E27FC236}">
                <a16:creationId xmlns:a16="http://schemas.microsoft.com/office/drawing/2014/main" id="{34333AE6-38E9-49F1-84EA-905E0985D351}"/>
              </a:ext>
            </a:extLst>
          </p:cNvPr>
          <p:cNvSpPr/>
          <p:nvPr/>
        </p:nvSpPr>
        <p:spPr>
          <a:xfrm>
            <a:off x="6805083" y="251566"/>
            <a:ext cx="3088216" cy="994161"/>
          </a:xfrm>
          <a:prstGeom prst="rect">
            <a:avLst/>
          </a:prstGeom>
          <a:noFill/>
          <a:ln>
            <a:noFill/>
          </a:ln>
          <a:effectLst/>
        </p:spPr>
        <p:style>
          <a:lnRef idx="2">
            <a:schemeClr val="accent5"/>
          </a:lnRef>
          <a:fillRef idx="1">
            <a:schemeClr val="lt1"/>
          </a:fillRef>
          <a:effectRef idx="0">
            <a:schemeClr val="accent5"/>
          </a:effectRef>
          <a:fontRef idx="minor">
            <a:schemeClr val="dk1"/>
          </a:fontRef>
        </p:style>
        <p:txBody>
          <a:bodyPr rtlCol="0" anchor="ctr"/>
          <a:lstStyle/>
          <a:p>
            <a:pPr algn="ctr"/>
            <a:r>
              <a:rPr lang="en-US" b="1" dirty="0">
                <a:ln w="0"/>
                <a:solidFill>
                  <a:schemeClr val="accent1"/>
                </a:solidFill>
              </a:rPr>
              <a:t>Professional Development Business Unit </a:t>
            </a:r>
          </a:p>
          <a:p>
            <a:pPr algn="ctr"/>
            <a:r>
              <a:rPr lang="en-US" b="1" dirty="0">
                <a:ln w="0"/>
                <a:solidFill>
                  <a:schemeClr val="accent1"/>
                </a:solidFill>
              </a:rPr>
              <a:t>(PDBU) </a:t>
            </a:r>
          </a:p>
        </p:txBody>
      </p:sp>
      <p:sp>
        <p:nvSpPr>
          <p:cNvPr id="2" name="TextBox 1">
            <a:extLst>
              <a:ext uri="{FF2B5EF4-FFF2-40B4-BE49-F238E27FC236}">
                <a16:creationId xmlns:a16="http://schemas.microsoft.com/office/drawing/2014/main" id="{6BAC0C9E-E2CE-45CB-BE8C-56D622274CD1}"/>
              </a:ext>
            </a:extLst>
          </p:cNvPr>
          <p:cNvSpPr txBox="1"/>
          <p:nvPr/>
        </p:nvSpPr>
        <p:spPr>
          <a:xfrm>
            <a:off x="133713" y="1150845"/>
            <a:ext cx="3165624" cy="5755422"/>
          </a:xfrm>
          <a:prstGeom prst="rect">
            <a:avLst/>
          </a:prstGeom>
          <a:noFill/>
        </p:spPr>
        <p:txBody>
          <a:bodyPr wrap="square" rtlCol="0">
            <a:spAutoFit/>
          </a:bodyPr>
          <a:lstStyle>
            <a:defPPr>
              <a:defRPr lang="en-US"/>
            </a:defPPr>
            <a:lvl1pPr>
              <a:defRPr sz="1400" b="1">
                <a:solidFill>
                  <a:schemeClr val="bg1"/>
                </a:solidFill>
                <a:latin typeface="Calibri" panose="020F0502020204030204" pitchFamily="34" charset="0"/>
                <a:cs typeface="Calibri" panose="020F0502020204030204" pitchFamily="34" charset="0"/>
              </a:defRPr>
            </a:lvl1pPr>
          </a:lstStyle>
          <a:p>
            <a:r>
              <a:rPr lang="en-US" dirty="0"/>
              <a:t>Purpose</a:t>
            </a:r>
          </a:p>
          <a:p>
            <a:pPr marL="171450" indent="-171450">
              <a:spcBef>
                <a:spcPts val="600"/>
              </a:spcBef>
              <a:buFontTx/>
              <a:buChar char="-"/>
            </a:pPr>
            <a:r>
              <a:rPr lang="en-US" sz="1050" b="0" dirty="0">
                <a:latin typeface="Aptos" panose="020B0004020202020204" pitchFamily="34" charset="0"/>
              </a:rPr>
              <a:t>Provide information about NIRMA to the current NIRMA membership </a:t>
            </a:r>
          </a:p>
          <a:p>
            <a:pPr marL="171450" indent="-171450">
              <a:spcBef>
                <a:spcPts val="600"/>
              </a:spcBef>
              <a:buFontTx/>
              <a:buChar char="-"/>
            </a:pPr>
            <a:r>
              <a:rPr lang="en-US" sz="1050" b="0" dirty="0">
                <a:latin typeface="Aptos" panose="020B0004020202020204" pitchFamily="34" charset="0"/>
              </a:rPr>
              <a:t>Reach out to the nuclear industry in both private and government organizations, marketing, and promoting the benefits of the NIRMA organization </a:t>
            </a:r>
          </a:p>
          <a:p>
            <a:pPr marL="171450" indent="-171450">
              <a:spcBef>
                <a:spcPts val="600"/>
              </a:spcBef>
              <a:buFontTx/>
              <a:buChar char="-"/>
            </a:pPr>
            <a:r>
              <a:rPr lang="en-US" sz="1050" b="0" dirty="0">
                <a:latin typeface="Aptos" panose="020B0004020202020204" pitchFamily="34" charset="0"/>
              </a:rPr>
              <a:t>Build the NIRMA organization by bringing on new members from every avenue making the NIRMA organization robust and diverse with the knowledge each member brings on board to share with the whole NIRMA organization </a:t>
            </a:r>
          </a:p>
          <a:p>
            <a:endParaRPr lang="en-US" sz="1100" b="0" dirty="0"/>
          </a:p>
          <a:p>
            <a:r>
              <a:rPr lang="en-US" dirty="0"/>
              <a:t>Objectives</a:t>
            </a:r>
          </a:p>
          <a:p>
            <a:pPr marL="171450" indent="-171450">
              <a:spcBef>
                <a:spcPts val="600"/>
              </a:spcBef>
              <a:buFontTx/>
              <a:buChar char="-"/>
            </a:pPr>
            <a:r>
              <a:rPr lang="en-US" sz="1050" b="0" dirty="0">
                <a:latin typeface="Aptos" panose="020B0004020202020204" pitchFamily="34" charset="0"/>
              </a:rPr>
              <a:t>Promote the NIRMA organization in the educational, private, and government arenas in support of nuclear activities</a:t>
            </a:r>
          </a:p>
          <a:p>
            <a:pPr marL="171450" indent="-171450">
              <a:spcBef>
                <a:spcPts val="600"/>
              </a:spcBef>
              <a:buFontTx/>
              <a:buChar char="-"/>
            </a:pPr>
            <a:r>
              <a:rPr lang="en-US" sz="1050" b="0" dirty="0">
                <a:latin typeface="Aptos" panose="020B0004020202020204" pitchFamily="34" charset="0"/>
              </a:rPr>
              <a:t>Increase the membership of the NIRMA organization and engage current membership </a:t>
            </a:r>
          </a:p>
          <a:p>
            <a:pPr marL="171450" indent="-171450">
              <a:spcBef>
                <a:spcPts val="600"/>
              </a:spcBef>
              <a:buFontTx/>
              <a:buChar char="-"/>
            </a:pPr>
            <a:r>
              <a:rPr lang="en-US" sz="1050" b="0" dirty="0">
                <a:latin typeface="Aptos" panose="020B0004020202020204" pitchFamily="34" charset="0"/>
              </a:rPr>
              <a:t>Promote and market the annual Nuclear Information Management Symposium</a:t>
            </a:r>
          </a:p>
          <a:p>
            <a:pPr marL="171450" indent="-171450">
              <a:spcBef>
                <a:spcPts val="600"/>
              </a:spcBef>
              <a:buFontTx/>
              <a:buChar char="-"/>
            </a:pPr>
            <a:r>
              <a:rPr lang="en-US" sz="1050" b="0" dirty="0">
                <a:latin typeface="Aptos" panose="020B0004020202020204" pitchFamily="34" charset="0"/>
              </a:rPr>
              <a:t>Generate the monthly NIRMA email for distribution to the membership</a:t>
            </a:r>
          </a:p>
          <a:p>
            <a:pPr marL="171450" indent="-171450">
              <a:spcBef>
                <a:spcPts val="600"/>
              </a:spcBef>
              <a:buFontTx/>
              <a:buChar char="-"/>
            </a:pPr>
            <a:r>
              <a:rPr lang="en-US" sz="1050" b="0" dirty="0">
                <a:latin typeface="Aptos" panose="020B0004020202020204" pitchFamily="34" charset="0"/>
              </a:rPr>
              <a:t>Ensure M&amp;M activities are communicated to the NIRMA Board of Directors </a:t>
            </a:r>
          </a:p>
          <a:p>
            <a:pPr marL="171450" indent="-171450">
              <a:spcBef>
                <a:spcPts val="600"/>
              </a:spcBef>
              <a:buFontTx/>
              <a:buChar char="-"/>
            </a:pPr>
            <a:r>
              <a:rPr lang="en-US" sz="1050" b="0" dirty="0">
                <a:latin typeface="Aptos" panose="020B0004020202020204" pitchFamily="34" charset="0"/>
              </a:rPr>
              <a:t>Support the NIRMA SharePoint site, collaboration areas, and NIRMA’s social media presence </a:t>
            </a:r>
          </a:p>
          <a:p>
            <a:endParaRPr lang="en-US" sz="1050" b="0" dirty="0">
              <a:latin typeface="Aptos" panose="020B0004020202020204" pitchFamily="34" charset="0"/>
            </a:endParaRPr>
          </a:p>
          <a:p>
            <a:endParaRPr lang="en-US" sz="1100" b="0" dirty="0">
              <a:solidFill>
                <a:schemeClr val="tx1"/>
              </a:solidFill>
            </a:endParaRPr>
          </a:p>
        </p:txBody>
      </p:sp>
      <p:sp>
        <p:nvSpPr>
          <p:cNvPr id="20" name="TextBox 19">
            <a:extLst>
              <a:ext uri="{FF2B5EF4-FFF2-40B4-BE49-F238E27FC236}">
                <a16:creationId xmlns:a16="http://schemas.microsoft.com/office/drawing/2014/main" id="{952A44D6-BE0D-420B-94C7-32EE636C26A7}"/>
              </a:ext>
            </a:extLst>
          </p:cNvPr>
          <p:cNvSpPr txBox="1"/>
          <p:nvPr/>
        </p:nvSpPr>
        <p:spPr>
          <a:xfrm>
            <a:off x="6722534" y="1202495"/>
            <a:ext cx="3253315" cy="5870838"/>
          </a:xfrm>
          <a:prstGeom prst="rect">
            <a:avLst/>
          </a:prstGeom>
          <a:noFill/>
        </p:spPr>
        <p:txBody>
          <a:bodyPr wrap="square" rtlCol="0">
            <a:spAutoFit/>
          </a:bodyPr>
          <a:lstStyle/>
          <a:p>
            <a:r>
              <a:rPr lang="en-US" sz="1400" b="1" dirty="0">
                <a:solidFill>
                  <a:schemeClr val="bg1"/>
                </a:solidFill>
                <a:latin typeface="Calibri" panose="020F0502020204030204" pitchFamily="34" charset="0"/>
                <a:cs typeface="Calibri" panose="020F0502020204030204" pitchFamily="34" charset="0"/>
              </a:rPr>
              <a:t>Purpose</a:t>
            </a:r>
            <a:endParaRPr lang="en-US" sz="1600" b="1" dirty="0">
              <a:solidFill>
                <a:schemeClr val="bg1"/>
              </a:solidFill>
              <a:latin typeface="Calibri" panose="020F0502020204030204" pitchFamily="34" charset="0"/>
              <a:cs typeface="Calibri" panose="020F0502020204030204" pitchFamily="34" charset="0"/>
            </a:endParaRPr>
          </a:p>
          <a:p>
            <a:pPr marL="171450" indent="-171450">
              <a:spcBef>
                <a:spcPts val="600"/>
              </a:spcBef>
              <a:buFontTx/>
              <a:buChar char="-"/>
            </a:pPr>
            <a:r>
              <a:rPr lang="en-US" sz="1050" dirty="0">
                <a:solidFill>
                  <a:schemeClr val="bg1"/>
                </a:solidFill>
                <a:latin typeface="Aptos" panose="020B0004020202020204" pitchFamily="34" charset="0"/>
                <a:cs typeface="Calibri" panose="020F0502020204030204" pitchFamily="34" charset="0"/>
              </a:rPr>
              <a:t>Provide the NIRMA membership with technical, educational, and career development support and opportunities</a:t>
            </a:r>
          </a:p>
          <a:p>
            <a:pPr marL="171450" indent="-171450">
              <a:spcBef>
                <a:spcPts val="600"/>
              </a:spcBef>
              <a:buFontTx/>
              <a:buChar char="-"/>
            </a:pPr>
            <a:r>
              <a:rPr lang="en-US" sz="1050" dirty="0">
                <a:solidFill>
                  <a:schemeClr val="bg1"/>
                </a:solidFill>
                <a:latin typeface="Aptos" panose="020B0004020202020204" pitchFamily="34" charset="0"/>
                <a:cs typeface="Calibri" panose="020F0502020204030204" pitchFamily="34" charset="0"/>
              </a:rPr>
              <a:t>Create opportunities for members to learn key skills and knowledge via interface with internal and external resources who can provide specific knowledge in the areas of records management, federal and state regulation, and technological advances in records management  </a:t>
            </a:r>
          </a:p>
          <a:p>
            <a:endParaRPr lang="en-US" sz="1100" dirty="0">
              <a:solidFill>
                <a:schemeClr val="bg1"/>
              </a:solidFill>
              <a:latin typeface="Calibri" panose="020F0502020204030204" pitchFamily="34" charset="0"/>
              <a:cs typeface="Calibri" panose="020F0502020204030204" pitchFamily="34" charset="0"/>
            </a:endParaRPr>
          </a:p>
          <a:p>
            <a:r>
              <a:rPr lang="en-US" sz="1400" b="1" dirty="0">
                <a:solidFill>
                  <a:schemeClr val="bg1"/>
                </a:solidFill>
                <a:latin typeface="Calibri" panose="020F0502020204030204" pitchFamily="34" charset="0"/>
                <a:cs typeface="Calibri" panose="020F0502020204030204" pitchFamily="34" charset="0"/>
              </a:rPr>
              <a:t>Objectives</a:t>
            </a:r>
            <a:endParaRPr lang="en-US" sz="1600" b="1" dirty="0">
              <a:solidFill>
                <a:schemeClr val="bg1"/>
              </a:solidFill>
              <a:latin typeface="Calibri" panose="020F0502020204030204" pitchFamily="34" charset="0"/>
              <a:cs typeface="Calibri" panose="020F0502020204030204" pitchFamily="34" charset="0"/>
            </a:endParaRPr>
          </a:p>
          <a:p>
            <a:pPr marL="171450" indent="-171450">
              <a:spcBef>
                <a:spcPts val="600"/>
              </a:spcBef>
              <a:buFontTx/>
              <a:buChar char="-"/>
            </a:pPr>
            <a:r>
              <a:rPr lang="en-US" sz="1050" dirty="0">
                <a:solidFill>
                  <a:schemeClr val="bg1"/>
                </a:solidFill>
                <a:latin typeface="Aptos" panose="020B0004020202020204" pitchFamily="34" charset="0"/>
                <a:cs typeface="Calibri" panose="020F0502020204030204" pitchFamily="34" charset="0"/>
              </a:rPr>
              <a:t>Develop and deliver NIRMA Educational Webinars delivered on the 3rd Tuesday of selected months</a:t>
            </a:r>
          </a:p>
          <a:p>
            <a:pPr marL="171450" indent="-171450">
              <a:spcBef>
                <a:spcPts val="600"/>
              </a:spcBef>
              <a:buFontTx/>
              <a:buChar char="-"/>
            </a:pPr>
            <a:r>
              <a:rPr lang="en-US" sz="1050" dirty="0">
                <a:solidFill>
                  <a:schemeClr val="bg1"/>
                </a:solidFill>
                <a:latin typeface="Aptos" panose="020B0004020202020204" pitchFamily="34" charset="0"/>
                <a:cs typeface="Calibri" panose="020F0502020204030204" pitchFamily="34" charset="0"/>
              </a:rPr>
              <a:t>Provide access to educational opportunities to allow members to earn required CEU’s</a:t>
            </a:r>
          </a:p>
          <a:p>
            <a:pPr marL="171450" indent="-171450">
              <a:spcBef>
                <a:spcPts val="600"/>
              </a:spcBef>
              <a:buFontTx/>
              <a:buChar char="-"/>
            </a:pPr>
            <a:r>
              <a:rPr lang="en-US" sz="1050" dirty="0">
                <a:solidFill>
                  <a:schemeClr val="bg1"/>
                </a:solidFill>
                <a:latin typeface="Aptos" panose="020B0004020202020204" pitchFamily="34" charset="0"/>
                <a:cs typeface="Calibri" panose="020F0502020204030204" pitchFamily="34" charset="0"/>
              </a:rPr>
              <a:t>Promote achievement of industry-recognized certification through the Institute of Certified Records Managers (ICRM)</a:t>
            </a:r>
          </a:p>
          <a:p>
            <a:pPr marL="171450" indent="-171450">
              <a:spcBef>
                <a:spcPts val="600"/>
              </a:spcBef>
              <a:spcAft>
                <a:spcPts val="600"/>
              </a:spcAft>
              <a:buFontTx/>
              <a:buChar char="-"/>
            </a:pPr>
            <a:r>
              <a:rPr lang="en-US" sz="1050" dirty="0">
                <a:solidFill>
                  <a:schemeClr val="bg1"/>
                </a:solidFill>
                <a:latin typeface="Aptos" panose="020B0004020202020204" pitchFamily="34" charset="0"/>
                <a:cs typeface="Calibri" panose="020F0502020204030204" pitchFamily="34" charset="0"/>
              </a:rPr>
              <a:t>Manage the NIRMA Mentor Program to allow members to connect with NIRMA Mentors to focus on specific professional growth objectives</a:t>
            </a:r>
          </a:p>
          <a:p>
            <a:pPr marL="171450" indent="-171450">
              <a:spcBef>
                <a:spcPts val="600"/>
              </a:spcBef>
              <a:spcAft>
                <a:spcPts val="600"/>
              </a:spcAft>
              <a:buFontTx/>
              <a:buChar char="-"/>
            </a:pPr>
            <a:r>
              <a:rPr lang="en-US" sz="1050" dirty="0">
                <a:solidFill>
                  <a:schemeClr val="bg1"/>
                </a:solidFill>
                <a:latin typeface="Aptos" panose="020B0004020202020204" pitchFamily="34" charset="0"/>
                <a:cs typeface="Calibri" panose="020F0502020204030204" pitchFamily="34" charset="0"/>
              </a:rPr>
              <a:t>Promote learning opportunities to the membership to maximize full participation</a:t>
            </a:r>
          </a:p>
          <a:p>
            <a:pPr marL="171450" indent="-171450">
              <a:spcBef>
                <a:spcPts val="600"/>
              </a:spcBef>
              <a:spcAft>
                <a:spcPts val="600"/>
              </a:spcAft>
              <a:buFontTx/>
              <a:buChar char="-"/>
            </a:pPr>
            <a:r>
              <a:rPr lang="en-US" sz="1050" dirty="0">
                <a:solidFill>
                  <a:schemeClr val="bg1"/>
                </a:solidFill>
                <a:latin typeface="Aptos" panose="020B0004020202020204" pitchFamily="34" charset="0"/>
                <a:cs typeface="Calibri" panose="020F0502020204030204" pitchFamily="34" charset="0"/>
              </a:rPr>
              <a:t>Provide webinar access and other contribution to the NIRMA website</a:t>
            </a:r>
          </a:p>
          <a:p>
            <a:pPr>
              <a:spcBef>
                <a:spcPts val="600"/>
              </a:spcBef>
            </a:pPr>
            <a:endParaRPr lang="en-US" sz="1050" dirty="0">
              <a:solidFill>
                <a:schemeClr val="bg1"/>
              </a:solidFill>
              <a:latin typeface="Aptos" panose="020B0004020202020204" pitchFamily="34" charset="0"/>
              <a:cs typeface="Calibri" panose="020F0502020204030204" pitchFamily="34" charset="0"/>
            </a:endParaRPr>
          </a:p>
          <a:p>
            <a:endParaRPr lang="en-US" sz="1400" dirty="0">
              <a:latin typeface="Calibri" panose="020F0502020204030204" pitchFamily="34" charset="0"/>
              <a:cs typeface="Calibri" panose="020F0502020204030204" pitchFamily="34" charset="0"/>
            </a:endParaRPr>
          </a:p>
        </p:txBody>
      </p:sp>
      <p:sp>
        <p:nvSpPr>
          <p:cNvPr id="18" name="TextBox 17">
            <a:extLst>
              <a:ext uri="{FF2B5EF4-FFF2-40B4-BE49-F238E27FC236}">
                <a16:creationId xmlns:a16="http://schemas.microsoft.com/office/drawing/2014/main" id="{2C9EB114-C84E-416F-BD58-DFCD02262B71}"/>
              </a:ext>
            </a:extLst>
          </p:cNvPr>
          <p:cNvSpPr txBox="1"/>
          <p:nvPr/>
        </p:nvSpPr>
        <p:spPr>
          <a:xfrm>
            <a:off x="3451427" y="1193545"/>
            <a:ext cx="3273939" cy="6309420"/>
          </a:xfrm>
          <a:prstGeom prst="rect">
            <a:avLst/>
          </a:prstGeom>
          <a:noFill/>
          <a:ln>
            <a:noFill/>
          </a:ln>
        </p:spPr>
        <p:txBody>
          <a:bodyPr wrap="square" rtlCol="0">
            <a:spAutoFit/>
          </a:bodyPr>
          <a:lstStyle/>
          <a:p>
            <a:r>
              <a:rPr lang="en-US" sz="1400" b="1" dirty="0">
                <a:latin typeface="Calibri" panose="020F0502020204030204" pitchFamily="34" charset="0"/>
                <a:cs typeface="Calibri" panose="020F0502020204030204" pitchFamily="34" charset="0"/>
              </a:rPr>
              <a:t>Purpose</a:t>
            </a:r>
            <a:endParaRPr lang="en-US" sz="1600" b="1" dirty="0">
              <a:latin typeface="Calibri" panose="020F0502020204030204" pitchFamily="34" charset="0"/>
              <a:cs typeface="Calibri" panose="020F0502020204030204" pitchFamily="34" charset="0"/>
            </a:endParaRPr>
          </a:p>
          <a:p>
            <a:pPr marL="171450" indent="-171450">
              <a:spcBef>
                <a:spcPts val="600"/>
              </a:spcBef>
              <a:buFontTx/>
              <a:buChar char="-"/>
            </a:pPr>
            <a:r>
              <a:rPr lang="en-US" sz="1050" dirty="0">
                <a:latin typeface="Aptos" panose="020B0004020202020204" pitchFamily="34" charset="0"/>
                <a:cs typeface="Calibri" panose="020F0502020204030204" pitchFamily="34" charset="0"/>
              </a:rPr>
              <a:t>Provide a group environment to share and compare knowledge about regulatory impacts</a:t>
            </a:r>
          </a:p>
          <a:p>
            <a:pPr marL="171450" indent="-171450">
              <a:spcBef>
                <a:spcPts val="600"/>
              </a:spcBef>
              <a:buFontTx/>
              <a:buChar char="-"/>
            </a:pPr>
            <a:r>
              <a:rPr lang="en-US" sz="1050" dirty="0">
                <a:latin typeface="Aptos" panose="020B0004020202020204" pitchFamily="34" charset="0"/>
                <a:cs typeface="Calibri" panose="020F0502020204030204" pitchFamily="34" charset="0"/>
              </a:rPr>
              <a:t>Form standards on records management, information technologies, programs, and their applicability to records, documents and information management business requirements  </a:t>
            </a:r>
          </a:p>
          <a:p>
            <a:pPr marL="171450" indent="-171450">
              <a:spcBef>
                <a:spcPts val="600"/>
              </a:spcBef>
              <a:buFontTx/>
              <a:buChar char="-"/>
            </a:pPr>
            <a:r>
              <a:rPr lang="en-US" sz="1050" dirty="0">
                <a:latin typeface="Aptos" panose="020B0004020202020204" pitchFamily="34" charset="0"/>
                <a:cs typeface="Calibri" panose="020F0502020204030204" pitchFamily="34" charset="0"/>
              </a:rPr>
              <a:t>Provide knowledge pertaining to the latest technologies available to capture, store, manage, access, distribute, and process records and information</a:t>
            </a:r>
          </a:p>
          <a:p>
            <a:endParaRPr lang="en-US" sz="1100" dirty="0">
              <a:latin typeface="Calibri" panose="020F0502020204030204" pitchFamily="34" charset="0"/>
              <a:cs typeface="Calibri" panose="020F0502020204030204" pitchFamily="34" charset="0"/>
            </a:endParaRPr>
          </a:p>
          <a:p>
            <a:r>
              <a:rPr lang="en-US" sz="1400" b="1" dirty="0">
                <a:latin typeface="Calibri" panose="020F0502020204030204" pitchFamily="34" charset="0"/>
                <a:cs typeface="Calibri" panose="020F0502020204030204" pitchFamily="34" charset="0"/>
              </a:rPr>
              <a:t>Objectives</a:t>
            </a:r>
            <a:endParaRPr lang="en-US" sz="1600" b="1" dirty="0">
              <a:latin typeface="Calibri" panose="020F0502020204030204" pitchFamily="34" charset="0"/>
              <a:cs typeface="Calibri" panose="020F0502020204030204" pitchFamily="34" charset="0"/>
            </a:endParaRPr>
          </a:p>
          <a:p>
            <a:pPr marL="171450" indent="-171450">
              <a:spcBef>
                <a:spcPts val="600"/>
              </a:spcBef>
              <a:buFontTx/>
              <a:buChar char="-"/>
            </a:pPr>
            <a:r>
              <a:rPr lang="en-US" sz="1050" dirty="0">
                <a:latin typeface="Aptos" panose="020B0004020202020204" pitchFamily="34" charset="0"/>
                <a:cs typeface="Calibri" panose="020F0502020204030204" pitchFamily="34" charset="0"/>
              </a:rPr>
              <a:t>Establish industry guidance and regulations in support of RIM, document control, programs, configuration management, and knowledge management in support of the design, construction, operations, maintenance, and decommissioning of nuclear facilities</a:t>
            </a:r>
          </a:p>
          <a:p>
            <a:pPr marL="171450" indent="-171450">
              <a:spcBef>
                <a:spcPts val="600"/>
              </a:spcBef>
              <a:buFontTx/>
              <a:buChar char="-"/>
            </a:pPr>
            <a:r>
              <a:rPr lang="en-US" sz="1050" dirty="0">
                <a:latin typeface="Calibri" panose="020F0502020204030204" pitchFamily="34" charset="0"/>
                <a:cs typeface="Calibri" panose="020F0502020204030204" pitchFamily="34" charset="0"/>
              </a:rPr>
              <a:t>Develop Special Interest Groups to address emerging industry opportunities</a:t>
            </a:r>
          </a:p>
          <a:p>
            <a:pPr marL="457200" lvl="1" indent="-171450">
              <a:spcBef>
                <a:spcPts val="600"/>
              </a:spcBef>
              <a:buFontTx/>
              <a:buChar char="-"/>
            </a:pPr>
            <a:r>
              <a:rPr lang="en-US" sz="1050" dirty="0">
                <a:latin typeface="Calibri" panose="020F0502020204030204" pitchFamily="34" charset="0"/>
                <a:cs typeface="Calibri" panose="020F0502020204030204" pitchFamily="34" charset="0"/>
              </a:rPr>
              <a:t>SIGET – Special Interest Group on Emerging Technologies</a:t>
            </a:r>
          </a:p>
          <a:p>
            <a:pPr marL="457200" lvl="1" indent="-171450">
              <a:spcBef>
                <a:spcPts val="600"/>
              </a:spcBef>
              <a:buFontTx/>
              <a:buChar char="-"/>
            </a:pPr>
            <a:r>
              <a:rPr lang="en-US" sz="1050" dirty="0">
                <a:latin typeface="Calibri" panose="020F0502020204030204" pitchFamily="34" charset="0"/>
                <a:cs typeface="Calibri" panose="020F0502020204030204" pitchFamily="34" charset="0"/>
              </a:rPr>
              <a:t>NPC-IM-SIG – Nuclear Plant Construction Information Management Special Interest Group</a:t>
            </a:r>
          </a:p>
          <a:p>
            <a:pPr marL="171450" indent="-171450">
              <a:spcBef>
                <a:spcPts val="600"/>
              </a:spcBef>
              <a:buFontTx/>
              <a:buChar char="-"/>
            </a:pPr>
            <a:r>
              <a:rPr lang="en-US" sz="1050" dirty="0">
                <a:latin typeface="Aptos" panose="020B0004020202020204" pitchFamily="34" charset="0"/>
                <a:cs typeface="Calibri" panose="020F0502020204030204" pitchFamily="34" charset="0"/>
              </a:rPr>
              <a:t>Act as NIRMA liaison with other industry organizations such as NITSL, ASME, CMBG, AIIM</a:t>
            </a:r>
          </a:p>
          <a:p>
            <a:pPr marL="171450" indent="-171450">
              <a:spcBef>
                <a:spcPts val="600"/>
              </a:spcBef>
              <a:buFontTx/>
              <a:buChar char="-"/>
            </a:pPr>
            <a:r>
              <a:rPr lang="en-US" sz="1050" dirty="0">
                <a:latin typeface="Aptos" panose="020B0004020202020204" pitchFamily="34" charset="0"/>
                <a:cs typeface="Calibri" panose="020F0502020204030204" pitchFamily="34" charset="0"/>
              </a:rPr>
              <a:t>Provide a tactical review of government regulations and correspondence that impact members</a:t>
            </a:r>
          </a:p>
          <a:p>
            <a:pPr marL="171450" indent="-171450">
              <a:spcBef>
                <a:spcPts val="600"/>
              </a:spcBef>
              <a:buFontTx/>
              <a:buChar char="-"/>
            </a:pPr>
            <a:r>
              <a:rPr lang="en-US" sz="1050" dirty="0">
                <a:latin typeface="Aptos" panose="020B0004020202020204" pitchFamily="34" charset="0"/>
                <a:cs typeface="Calibri" panose="020F0502020204030204" pitchFamily="34" charset="0"/>
              </a:rPr>
              <a:t>Provide comments/input into the formation of the regulations, codes, and standards in coordination with other industry bodies</a:t>
            </a:r>
          </a:p>
        </p:txBody>
      </p:sp>
      <p:sp>
        <p:nvSpPr>
          <p:cNvPr id="5" name="Rectangle: Rounded Corners 4">
            <a:extLst>
              <a:ext uri="{FF2B5EF4-FFF2-40B4-BE49-F238E27FC236}">
                <a16:creationId xmlns:a16="http://schemas.microsoft.com/office/drawing/2014/main" id="{08687FC2-9FC8-1027-8CE1-D979B63D1F44}"/>
              </a:ext>
            </a:extLst>
          </p:cNvPr>
          <p:cNvSpPr/>
          <p:nvPr/>
        </p:nvSpPr>
        <p:spPr>
          <a:xfrm>
            <a:off x="187029" y="6621554"/>
            <a:ext cx="3088216" cy="1044585"/>
          </a:xfrm>
          <a:prstGeom prst="roundRect">
            <a:avLst/>
          </a:prstGeom>
          <a:ln w="38100">
            <a:solidFill>
              <a:srgbClr val="004B87"/>
            </a:solidFill>
          </a:ln>
        </p:spPr>
        <p:style>
          <a:lnRef idx="2">
            <a:schemeClr val="accent1"/>
          </a:lnRef>
          <a:fillRef idx="1">
            <a:schemeClr val="lt1"/>
          </a:fillRef>
          <a:effectRef idx="0">
            <a:schemeClr val="accent1"/>
          </a:effectRef>
          <a:fontRef idx="minor">
            <a:schemeClr val="dk1"/>
          </a:fontRef>
        </p:style>
        <p:txBody>
          <a:bodyPr rtlCol="0" anchor="ctr"/>
          <a:lstStyle/>
          <a:p>
            <a:endParaRPr lang="en-US" sz="1050" u="sng" dirty="0">
              <a:solidFill>
                <a:schemeClr val="bg1"/>
              </a:solidFill>
              <a:latin typeface="Aptos" panose="020B0004020202020204" pitchFamily="34" charset="0"/>
              <a:cs typeface="Calibri" panose="020F0502020204030204" pitchFamily="34" charset="0"/>
            </a:endParaRPr>
          </a:p>
          <a:p>
            <a:endParaRPr lang="en-US" sz="1200" dirty="0">
              <a:solidFill>
                <a:schemeClr val="bg1"/>
              </a:solidFill>
              <a:latin typeface="Aptos" panose="020B0004020202020204" pitchFamily="34" charset="0"/>
              <a:cs typeface="Calibri" panose="020F0502020204030204" pitchFamily="34" charset="0"/>
            </a:endParaRPr>
          </a:p>
          <a:p>
            <a:pPr algn="ctr">
              <a:spcBef>
                <a:spcPts val="600"/>
              </a:spcBef>
            </a:pPr>
            <a:r>
              <a:rPr lang="en-US" sz="1200" b="1" u="sng" dirty="0">
                <a:solidFill>
                  <a:schemeClr val="bg1"/>
                </a:solidFill>
                <a:latin typeface="Aptos" panose="020B0004020202020204" pitchFamily="34" charset="0"/>
                <a:cs typeface="Calibri" panose="020F0502020204030204" pitchFamily="34" charset="0"/>
              </a:rPr>
              <a:t>Join us for monthly virtual meetings !</a:t>
            </a:r>
          </a:p>
          <a:p>
            <a:pPr marL="171450" indent="-171450">
              <a:spcBef>
                <a:spcPts val="600"/>
              </a:spcBef>
              <a:buFontTx/>
              <a:buChar char="-"/>
            </a:pPr>
            <a:r>
              <a:rPr lang="en-US" sz="1100" dirty="0">
                <a:solidFill>
                  <a:schemeClr val="bg1"/>
                </a:solidFill>
                <a:latin typeface="Aptos" panose="020B0004020202020204" pitchFamily="34" charset="0"/>
                <a:cs typeface="Calibri" panose="020F0502020204030204" pitchFamily="34" charset="0"/>
              </a:rPr>
              <a:t>M&amp;MBU, 1</a:t>
            </a:r>
            <a:r>
              <a:rPr lang="en-US" sz="1100" baseline="30000" dirty="0">
                <a:solidFill>
                  <a:schemeClr val="bg1"/>
                </a:solidFill>
                <a:latin typeface="Aptos" panose="020B0004020202020204" pitchFamily="34" charset="0"/>
                <a:cs typeface="Calibri" panose="020F0502020204030204" pitchFamily="34" charset="0"/>
              </a:rPr>
              <a:t>st</a:t>
            </a:r>
            <a:r>
              <a:rPr lang="en-US" sz="1100" dirty="0">
                <a:solidFill>
                  <a:schemeClr val="bg1"/>
                </a:solidFill>
                <a:latin typeface="Aptos" panose="020B0004020202020204" pitchFamily="34" charset="0"/>
                <a:cs typeface="Calibri" panose="020F0502020204030204" pitchFamily="34" charset="0"/>
              </a:rPr>
              <a:t> Wednesday of every month</a:t>
            </a:r>
          </a:p>
          <a:p>
            <a:pPr marL="171450" indent="-171450">
              <a:spcBef>
                <a:spcPts val="600"/>
              </a:spcBef>
              <a:buFontTx/>
              <a:buChar char="-"/>
            </a:pPr>
            <a:r>
              <a:rPr lang="en-US" sz="1100" dirty="0">
                <a:solidFill>
                  <a:schemeClr val="bg1"/>
                </a:solidFill>
                <a:latin typeface="Aptos" panose="020B0004020202020204" pitchFamily="34" charset="0"/>
                <a:cs typeface="Calibri" panose="020F0502020204030204" pitchFamily="34" charset="0"/>
              </a:rPr>
              <a:t>RIMBU, 2</a:t>
            </a:r>
            <a:r>
              <a:rPr lang="en-US" sz="1100" baseline="30000" dirty="0">
                <a:solidFill>
                  <a:schemeClr val="bg1"/>
                </a:solidFill>
                <a:latin typeface="Aptos" panose="020B0004020202020204" pitchFamily="34" charset="0"/>
                <a:cs typeface="Calibri" panose="020F0502020204030204" pitchFamily="34" charset="0"/>
              </a:rPr>
              <a:t>nd</a:t>
            </a:r>
            <a:r>
              <a:rPr lang="en-US" sz="1100" dirty="0">
                <a:solidFill>
                  <a:schemeClr val="bg1"/>
                </a:solidFill>
                <a:latin typeface="Aptos" panose="020B0004020202020204" pitchFamily="34" charset="0"/>
                <a:cs typeface="Calibri" panose="020F0502020204030204" pitchFamily="34" charset="0"/>
              </a:rPr>
              <a:t>  Wednesday of every month</a:t>
            </a:r>
          </a:p>
          <a:p>
            <a:pPr marL="171450" indent="-171450">
              <a:spcBef>
                <a:spcPts val="600"/>
              </a:spcBef>
              <a:buFontTx/>
              <a:buChar char="-"/>
            </a:pPr>
            <a:r>
              <a:rPr lang="en-US" sz="1100" dirty="0">
                <a:solidFill>
                  <a:schemeClr val="bg1"/>
                </a:solidFill>
                <a:latin typeface="Aptos" panose="020B0004020202020204" pitchFamily="34" charset="0"/>
                <a:cs typeface="Calibri" panose="020F0502020204030204" pitchFamily="34" charset="0"/>
              </a:rPr>
              <a:t>PDBU, 2</a:t>
            </a:r>
            <a:r>
              <a:rPr lang="en-US" sz="1100" baseline="30000" dirty="0">
                <a:solidFill>
                  <a:schemeClr val="bg1"/>
                </a:solidFill>
                <a:latin typeface="Aptos" panose="020B0004020202020204" pitchFamily="34" charset="0"/>
                <a:cs typeface="Calibri" panose="020F0502020204030204" pitchFamily="34" charset="0"/>
              </a:rPr>
              <a:t>nd</a:t>
            </a:r>
            <a:r>
              <a:rPr lang="en-US" sz="1100" dirty="0">
                <a:solidFill>
                  <a:schemeClr val="bg1"/>
                </a:solidFill>
                <a:latin typeface="Aptos" panose="020B0004020202020204" pitchFamily="34" charset="0"/>
                <a:cs typeface="Calibri" panose="020F0502020204030204" pitchFamily="34" charset="0"/>
              </a:rPr>
              <a:t> Monday of every month</a:t>
            </a:r>
          </a:p>
          <a:p>
            <a:pPr marL="171450" indent="-171450">
              <a:spcBef>
                <a:spcPts val="600"/>
              </a:spcBef>
              <a:buFontTx/>
              <a:buChar char="-"/>
            </a:pPr>
            <a:endParaRPr lang="en-US" sz="1100" dirty="0">
              <a:solidFill>
                <a:schemeClr val="bg1"/>
              </a:solidFill>
              <a:latin typeface="Aptos" panose="020B0004020202020204" pitchFamily="34" charset="0"/>
              <a:cs typeface="Calibri" panose="020F0502020204030204" pitchFamily="34" charset="0"/>
            </a:endParaRPr>
          </a:p>
          <a:p>
            <a:endParaRPr lang="en-US" sz="1100" b="0" dirty="0">
              <a:solidFill>
                <a:schemeClr val="bg1"/>
              </a:solidFill>
              <a:latin typeface="Aptos" panose="020B0004020202020204" pitchFamily="34" charset="0"/>
            </a:endParaRPr>
          </a:p>
        </p:txBody>
      </p:sp>
      <p:sp>
        <p:nvSpPr>
          <p:cNvPr id="6" name="Rectangle: Rounded Corners 5">
            <a:extLst>
              <a:ext uri="{FF2B5EF4-FFF2-40B4-BE49-F238E27FC236}">
                <a16:creationId xmlns:a16="http://schemas.microsoft.com/office/drawing/2014/main" id="{DC937168-ADFF-C6F0-0713-24D2E7A4AB03}"/>
              </a:ext>
            </a:extLst>
          </p:cNvPr>
          <p:cNvSpPr/>
          <p:nvPr/>
        </p:nvSpPr>
        <p:spPr>
          <a:xfrm>
            <a:off x="6919882" y="6595607"/>
            <a:ext cx="2935999" cy="1096477"/>
          </a:xfrm>
          <a:prstGeom prst="roundRect">
            <a:avLst/>
          </a:prstGeom>
          <a:ln w="38100">
            <a:solidFill>
              <a:srgbClr val="004B87"/>
            </a:solidFill>
          </a:ln>
        </p:spPr>
        <p:style>
          <a:lnRef idx="2">
            <a:schemeClr val="accent1"/>
          </a:lnRef>
          <a:fillRef idx="1">
            <a:schemeClr val="lt1"/>
          </a:fillRef>
          <a:effectRef idx="0">
            <a:schemeClr val="accent1"/>
          </a:effectRef>
          <a:fontRef idx="minor">
            <a:schemeClr val="dk1"/>
          </a:fontRef>
        </p:style>
        <p:txBody>
          <a:bodyPr rtlCol="0" anchor="ctr"/>
          <a:lstStyle/>
          <a:p>
            <a:pPr algn="ctr">
              <a:spcAft>
                <a:spcPts val="600"/>
              </a:spcAft>
            </a:pPr>
            <a:r>
              <a:rPr lang="en-US" sz="1200" b="1" u="sng" dirty="0">
                <a:solidFill>
                  <a:schemeClr val="bg1"/>
                </a:solidFill>
                <a:latin typeface="Aptos" panose="020B0004020202020204" pitchFamily="34" charset="0"/>
                <a:cs typeface="Calibri" panose="020F0502020204030204" pitchFamily="34" charset="0"/>
              </a:rPr>
              <a:t>Get Connected!</a:t>
            </a:r>
          </a:p>
          <a:p>
            <a:r>
              <a:rPr lang="en-US" sz="1100" dirty="0">
                <a:solidFill>
                  <a:schemeClr val="bg1"/>
                </a:solidFill>
                <a:latin typeface="Aptos" panose="020B0004020202020204" pitchFamily="34" charset="0"/>
                <a:cs typeface="Calibri" panose="020F0502020204030204" pitchFamily="34" charset="0"/>
              </a:rPr>
              <a:t>Any NIRMA member may join. To connect to any of these business units, email your expression of interest to nirma@nirma.org</a:t>
            </a:r>
          </a:p>
        </p:txBody>
      </p:sp>
    </p:spTree>
    <p:custDataLst>
      <p:tags r:id="rId1"/>
    </p:custDataLst>
    <p:extLst>
      <p:ext uri="{BB962C8B-B14F-4D97-AF65-F5344CB8AC3E}">
        <p14:creationId xmlns:p14="http://schemas.microsoft.com/office/powerpoint/2010/main" val="365949487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Revision xmlns="343aab40-436a-4de0-a6be-600957c9b525">2</Revis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283BC84E6C9084A853B319FCB82B816" ma:contentTypeVersion="1" ma:contentTypeDescription="Create a new document." ma:contentTypeScope="" ma:versionID="b6c0b9a645aba4df4928c40e06400d4d">
  <xsd:schema xmlns:xsd="http://www.w3.org/2001/XMLSchema" xmlns:xs="http://www.w3.org/2001/XMLSchema" xmlns:p="http://schemas.microsoft.com/office/2006/metadata/properties" xmlns:ns2="343aab40-436a-4de0-a6be-600957c9b525" targetNamespace="http://schemas.microsoft.com/office/2006/metadata/properties" ma:root="true" ma:fieldsID="048b17863fb831e2f02852f0cb725d97" ns2:_="">
    <xsd:import namespace="343aab40-436a-4de0-a6be-600957c9b525"/>
    <xsd:element name="properties">
      <xsd:complexType>
        <xsd:sequence>
          <xsd:element name="documentManagement">
            <xsd:complexType>
              <xsd:all>
                <xsd:element ref="ns2:Revi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3aab40-436a-4de0-a6be-600957c9b525" elementFormDefault="qualified">
    <xsd:import namespace="http://schemas.microsoft.com/office/2006/documentManagement/types"/>
    <xsd:import namespace="http://schemas.microsoft.com/office/infopath/2007/PartnerControls"/>
    <xsd:element name="Revision" ma:index="8" nillable="true" ma:displayName="Revision" ma:internalName="Revision">
      <xsd:simpleType>
        <xsd:restriction base="dms:Number"/>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7C38B0B-B42E-4670-90CD-7A921DCBFF2C}">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343aab40-436a-4de0-a6be-600957c9b525"/>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32C2A96A-7174-44D6-A22D-19C59B5822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3aab40-436a-4de0-a6be-600957c9b52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DAC2045-DE9A-453D-B658-CA133760933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Mylar</Template>
  <TotalTime>12601</TotalTime>
  <Words>908</Words>
  <Application>Microsoft Office PowerPoint</Application>
  <PresentationFormat>Custom</PresentationFormat>
  <Paragraphs>83</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Aptos</vt:lpstr>
      <vt:lpstr>Arial</vt:lpstr>
      <vt:lpstr>Calibri</vt:lpstr>
      <vt:lpstr>Century Gothic</vt:lpstr>
      <vt:lpstr>Corbel</vt:lpstr>
      <vt:lpstr>Mylar</vt:lpstr>
      <vt:lpstr>Nuclear Information and Records Management Association</vt:lpstr>
      <vt:lpstr>PowerPoint Presentation</vt:lpstr>
    </vt:vector>
  </TitlesOfParts>
  <Company>STPNOC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NIRMA tri-fold</dc:title>
  <dc:creator>Kubecka, Nancy</dc:creator>
  <cp:lastModifiedBy>Walters, Bruce (Meridian)</cp:lastModifiedBy>
  <cp:revision>160</cp:revision>
  <cp:lastPrinted>2020-03-12T15:47:20Z</cp:lastPrinted>
  <dcterms:created xsi:type="dcterms:W3CDTF">2013-08-26T22:03:58Z</dcterms:created>
  <dcterms:modified xsi:type="dcterms:W3CDTF">2025-08-26T14:38:58Z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0x010100E283BC84E6C9084A853B319FCB82B816</vt:lpwstr>
  </property>
  <property fmtid="{D5CDD505-2E9C-101B-9397-08002B2CF9AE}" pid="3" name="ArticulateGUID">
    <vt:lpwstr>B8D2163F-336A-4331-9BB3-F6F4D5169719</vt:lpwstr>
  </property>
  <property fmtid="{D5CDD505-2E9C-101B-9397-08002B2CF9AE}" pid="4" name="ArticulatePath">
    <vt:lpwstr>NIRMA 2020 tri-fold (003)</vt:lpwstr>
  </property>
</Properties>
</file>