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1" r:id="rId4"/>
  </p:sldMasterIdLst>
  <p:notesMasterIdLst>
    <p:notesMasterId r:id="rId7"/>
  </p:notesMasterIdLst>
  <p:sldIdLst>
    <p:sldId id="256" r:id="rId5"/>
    <p:sldId id="257" r:id="rId6"/>
  </p:sldIdLst>
  <p:sldSz cx="10058400" cy="7772400"/>
  <p:notesSz cx="7019925" cy="9305925"/>
  <p:custDataLst>
    <p:tags r:id="rId8"/>
  </p:custDataLst>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utts, Tammy" initials="CT" lastIdx="6" clrIdx="0">
    <p:extLst>
      <p:ext uri="{19B8F6BF-5375-455C-9EA6-DF929625EA0E}">
        <p15:presenceInfo xmlns:p15="http://schemas.microsoft.com/office/powerpoint/2012/main" userId="S::TNH9@pge.com::7c747e85-39c8-44c7-b5ec-42e496c15e9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B87"/>
    <a:srgbClr val="A7D7FF"/>
    <a:srgbClr val="E5F3FF"/>
    <a:srgbClr val="1193FF"/>
    <a:srgbClr val="FF6D6D"/>
    <a:srgbClr val="1F5DA1"/>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98" d="100"/>
          <a:sy n="98" d="100"/>
        </p:scale>
        <p:origin x="2382" y="84"/>
      </p:cViewPr>
      <p:guideLst>
        <p:guide orient="horz" pos="2448"/>
        <p:guide pos="3168"/>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ters, Bruce (Meridian)" userId="2be51117-f19d-46d8-b05b-95b870ac08ff" providerId="ADAL" clId="{87384C0E-01AC-48CC-A3BC-7F1D5F12F69A}"/>
    <pc:docChg chg="modSld">
      <pc:chgData name="Walters, Bruce (Meridian)" userId="2be51117-f19d-46d8-b05b-95b870ac08ff" providerId="ADAL" clId="{87384C0E-01AC-48CC-A3BC-7F1D5F12F69A}" dt="2025-08-26T14:29:17.242" v="3" actId="20577"/>
      <pc:docMkLst>
        <pc:docMk/>
      </pc:docMkLst>
      <pc:sldChg chg="modSp mod">
        <pc:chgData name="Walters, Bruce (Meridian)" userId="2be51117-f19d-46d8-b05b-95b870ac08ff" providerId="ADAL" clId="{87384C0E-01AC-48CC-A3BC-7F1D5F12F69A}" dt="2025-08-26T14:29:17.242" v="3" actId="20577"/>
        <pc:sldMkLst>
          <pc:docMk/>
          <pc:sldMk cId="3521042997" sldId="256"/>
        </pc:sldMkLst>
        <pc:spChg chg="mod">
          <ac:chgData name="Walters, Bruce (Meridian)" userId="2be51117-f19d-46d8-b05b-95b870ac08ff" providerId="ADAL" clId="{87384C0E-01AC-48CC-A3BC-7F1D5F12F69A}" dt="2025-08-26T14:29:17.242" v="3" actId="20577"/>
          <ac:spMkLst>
            <pc:docMk/>
            <pc:sldMk cId="3521042997" sldId="256"/>
            <ac:spMk id="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2603" cy="467203"/>
          </a:xfrm>
          <a:prstGeom prst="rect">
            <a:avLst/>
          </a:prstGeom>
        </p:spPr>
        <p:txBody>
          <a:bodyPr vert="horz" lIns="91541" tIns="45770" rIns="91541" bIns="45770" rtlCol="0"/>
          <a:lstStyle>
            <a:lvl1pPr algn="l">
              <a:defRPr sz="1200"/>
            </a:lvl1pPr>
          </a:lstStyle>
          <a:p>
            <a:endParaRPr lang="en-US"/>
          </a:p>
        </p:txBody>
      </p:sp>
      <p:sp>
        <p:nvSpPr>
          <p:cNvPr id="3" name="Date Placeholder 2"/>
          <p:cNvSpPr>
            <a:spLocks noGrp="1"/>
          </p:cNvSpPr>
          <p:nvPr>
            <p:ph type="dt" idx="1"/>
          </p:nvPr>
        </p:nvSpPr>
        <p:spPr>
          <a:xfrm>
            <a:off x="3975733" y="1"/>
            <a:ext cx="3042603" cy="467203"/>
          </a:xfrm>
          <a:prstGeom prst="rect">
            <a:avLst/>
          </a:prstGeom>
        </p:spPr>
        <p:txBody>
          <a:bodyPr vert="horz" lIns="91541" tIns="45770" rIns="91541" bIns="45770" rtlCol="0"/>
          <a:lstStyle>
            <a:lvl1pPr algn="r">
              <a:defRPr sz="1200"/>
            </a:lvl1pPr>
          </a:lstStyle>
          <a:p>
            <a:fld id="{203DCDC8-40D7-47EB-93AE-5B7E924828A8}" type="datetimeFigureOut">
              <a:rPr lang="en-US" smtClean="0"/>
              <a:t>8/26/2025</a:t>
            </a:fld>
            <a:endParaRPr lang="en-US"/>
          </a:p>
        </p:txBody>
      </p:sp>
      <p:sp>
        <p:nvSpPr>
          <p:cNvPr id="4" name="Slide Image Placeholder 3"/>
          <p:cNvSpPr>
            <a:spLocks noGrp="1" noRot="1" noChangeAspect="1"/>
          </p:cNvSpPr>
          <p:nvPr>
            <p:ph type="sldImg" idx="2"/>
          </p:nvPr>
        </p:nvSpPr>
        <p:spPr>
          <a:xfrm>
            <a:off x="1477963" y="1163638"/>
            <a:ext cx="4064000" cy="3140075"/>
          </a:xfrm>
          <a:prstGeom prst="rect">
            <a:avLst/>
          </a:prstGeom>
          <a:noFill/>
          <a:ln w="12700">
            <a:solidFill>
              <a:prstClr val="black"/>
            </a:solidFill>
          </a:ln>
        </p:spPr>
        <p:txBody>
          <a:bodyPr vert="horz" lIns="91541" tIns="45770" rIns="91541" bIns="45770" rtlCol="0" anchor="ctr"/>
          <a:lstStyle/>
          <a:p>
            <a:endParaRPr lang="en-US"/>
          </a:p>
        </p:txBody>
      </p:sp>
      <p:sp>
        <p:nvSpPr>
          <p:cNvPr id="5" name="Notes Placeholder 4"/>
          <p:cNvSpPr>
            <a:spLocks noGrp="1"/>
          </p:cNvSpPr>
          <p:nvPr>
            <p:ph type="body" sz="quarter" idx="3"/>
          </p:nvPr>
        </p:nvSpPr>
        <p:spPr>
          <a:xfrm>
            <a:off x="702629" y="4478159"/>
            <a:ext cx="5614668" cy="3664526"/>
          </a:xfrm>
          <a:prstGeom prst="rect">
            <a:avLst/>
          </a:prstGeom>
        </p:spPr>
        <p:txBody>
          <a:bodyPr vert="horz" lIns="91541" tIns="45770" rIns="91541" bIns="457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8722"/>
            <a:ext cx="3042603" cy="467203"/>
          </a:xfrm>
          <a:prstGeom prst="rect">
            <a:avLst/>
          </a:prstGeom>
        </p:spPr>
        <p:txBody>
          <a:bodyPr vert="horz" lIns="91541" tIns="45770" rIns="91541" bIns="45770" rtlCol="0" anchor="b"/>
          <a:lstStyle>
            <a:lvl1pPr algn="l">
              <a:defRPr sz="1200"/>
            </a:lvl1pPr>
          </a:lstStyle>
          <a:p>
            <a:endParaRPr lang="en-US"/>
          </a:p>
        </p:txBody>
      </p:sp>
      <p:sp>
        <p:nvSpPr>
          <p:cNvPr id="7" name="Slide Number Placeholder 6"/>
          <p:cNvSpPr>
            <a:spLocks noGrp="1"/>
          </p:cNvSpPr>
          <p:nvPr>
            <p:ph type="sldNum" sz="quarter" idx="5"/>
          </p:nvPr>
        </p:nvSpPr>
        <p:spPr>
          <a:xfrm>
            <a:off x="3975733" y="8838722"/>
            <a:ext cx="3042603" cy="467203"/>
          </a:xfrm>
          <a:prstGeom prst="rect">
            <a:avLst/>
          </a:prstGeom>
        </p:spPr>
        <p:txBody>
          <a:bodyPr vert="horz" lIns="91541" tIns="45770" rIns="91541" bIns="45770" rtlCol="0" anchor="b"/>
          <a:lstStyle>
            <a:lvl1pPr algn="r">
              <a:defRPr sz="1200"/>
            </a:lvl1pPr>
          </a:lstStyle>
          <a:p>
            <a:fld id="{D9A8F9DD-50CC-40CB-AAFB-ABC754AE9677}" type="slidenum">
              <a:rPr lang="en-US" smtClean="0"/>
              <a:t>‹#›</a:t>
            </a:fld>
            <a:endParaRPr lang="en-US"/>
          </a:p>
        </p:txBody>
      </p:sp>
    </p:spTree>
    <p:extLst>
      <p:ext uri="{BB962C8B-B14F-4D97-AF65-F5344CB8AC3E}">
        <p14:creationId xmlns:p14="http://schemas.microsoft.com/office/powerpoint/2010/main" val="1451632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A8F9DD-50CC-40CB-AAFB-ABC754AE9677}" type="slidenum">
              <a:rPr lang="en-US" smtClean="0"/>
              <a:t>1</a:t>
            </a:fld>
            <a:endParaRPr lang="en-US"/>
          </a:p>
        </p:txBody>
      </p:sp>
    </p:spTree>
    <p:extLst>
      <p:ext uri="{BB962C8B-B14F-4D97-AF65-F5344CB8AC3E}">
        <p14:creationId xmlns:p14="http://schemas.microsoft.com/office/powerpoint/2010/main" val="1166821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A8F9DD-50CC-40CB-AAFB-ABC754AE9677}" type="slidenum">
              <a:rPr lang="en-US" smtClean="0"/>
              <a:t>2</a:t>
            </a:fld>
            <a:endParaRPr lang="en-US"/>
          </a:p>
        </p:txBody>
      </p:sp>
    </p:spTree>
    <p:extLst>
      <p:ext uri="{BB962C8B-B14F-4D97-AF65-F5344CB8AC3E}">
        <p14:creationId xmlns:p14="http://schemas.microsoft.com/office/powerpoint/2010/main" val="3605671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7669" y="3281680"/>
            <a:ext cx="5029200" cy="1551304"/>
          </a:xfrm>
        </p:spPr>
        <p:txBody>
          <a:bodyPr>
            <a:normAutofit/>
          </a:bodyPr>
          <a:lstStyle>
            <a:lvl1pPr marL="0" indent="0" algn="l">
              <a:buNone/>
              <a:defRPr sz="2200" b="0" i="1" cap="none" spc="134" baseline="0">
                <a:solidFill>
                  <a:schemeClr val="tx1"/>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5375911"/>
            <a:ext cx="10058400" cy="239649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cxnSp>
        <p:nvCxnSpPr>
          <p:cNvPr id="16" name="Straight Connector 15"/>
          <p:cNvCxnSpPr/>
          <p:nvPr/>
        </p:nvCxnSpPr>
        <p:spPr>
          <a:xfrm>
            <a:off x="0" y="5343525"/>
            <a:ext cx="10058400" cy="18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E48785BE-30D6-45E9-9828-9A90A2D6DF6D}" type="datetime1">
              <a:rPr lang="en-US" smtClean="0"/>
              <a:pPr/>
              <a:t>8/26/2025</a:t>
            </a:fld>
            <a:endParaRPr lang="en-US" dirty="0"/>
          </a:p>
        </p:txBody>
      </p:sp>
      <p:sp>
        <p:nvSpPr>
          <p:cNvPr id="23" name="Slide Number Placeholder 22"/>
          <p:cNvSpPr>
            <a:spLocks noGrp="1"/>
          </p:cNvSpPr>
          <p:nvPr>
            <p:ph type="sldNum" sz="quarter" idx="11"/>
          </p:nvPr>
        </p:nvSpPr>
        <p:spPr/>
        <p:txBody>
          <a:bodyPr/>
          <a:lstStyle/>
          <a:p>
            <a:fld id="{FA84A37A-AFC2-4A01-80A1-FC20F2C0D5BB}" type="slidenum">
              <a:rPr lang="en-US" smtClean="0"/>
              <a:pPr/>
              <a:t>‹#›</a:t>
            </a:fld>
            <a:endParaRPr lang="en-US" dirty="0"/>
          </a:p>
        </p:txBody>
      </p:sp>
      <p:sp>
        <p:nvSpPr>
          <p:cNvPr id="24" name="Footer Placeholder 23"/>
          <p:cNvSpPr>
            <a:spLocks noGrp="1"/>
          </p:cNvSpPr>
          <p:nvPr>
            <p:ph type="ftr" sz="quarter" idx="12"/>
          </p:nvPr>
        </p:nvSpPr>
        <p:spPr/>
        <p:txBody>
          <a:bodyPr/>
          <a:lstStyle/>
          <a:p>
            <a:endParaRPr lang="en-US" dirty="0"/>
          </a:p>
        </p:txBody>
      </p:sp>
      <p:sp>
        <p:nvSpPr>
          <p:cNvPr id="12" name="Title 11"/>
          <p:cNvSpPr>
            <a:spLocks noGrp="1"/>
          </p:cNvSpPr>
          <p:nvPr>
            <p:ph type="title"/>
          </p:nvPr>
        </p:nvSpPr>
        <p:spPr>
          <a:xfrm>
            <a:off x="387669" y="518161"/>
            <a:ext cx="8449056" cy="2763519"/>
          </a:xfrm>
        </p:spPr>
        <p:txBody>
          <a:bodyPr>
            <a:normAutofit/>
          </a:bodyPr>
          <a:lstStyle>
            <a:lvl1pPr>
              <a:spcBef>
                <a:spcPts val="0"/>
              </a:spcBef>
              <a:defRPr kumimoji="0" lang="en-US" sz="67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372853-67FE-4B33-8352-7E4108629A36}" type="datetime1">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2" name="Vertical Title 1"/>
          <p:cNvSpPr>
            <a:spLocks noGrp="1"/>
          </p:cNvSpPr>
          <p:nvPr>
            <p:ph type="title" orient="vert"/>
          </p:nvPr>
        </p:nvSpPr>
        <p:spPr>
          <a:xfrm>
            <a:off x="7292340" y="311257"/>
            <a:ext cx="2263140" cy="66317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8F43FD-ABDB-43CF-A014-C9419E2A3211}" type="datetime1">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blipFill rotWithShape="1">
          <a:blip r:embed="rId2">
            <a:duotone>
              <a:schemeClr val="accent1">
                <a:shade val="45000"/>
                <a:satMod val="135000"/>
              </a:schemeClr>
              <a:prstClr val="white"/>
            </a:duotone>
          </a:blip>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D926BC-8E78-4CCF-A7B2-8DF8460C404D}" type="datetime1">
              <a:rPr lang="en-US" smtClean="0"/>
              <a:pPr/>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31" name="Content Placeholder 30"/>
          <p:cNvSpPr>
            <a:spLocks noGrp="1"/>
          </p:cNvSpPr>
          <p:nvPr>
            <p:ph sz="quarter" idx="13"/>
          </p:nvPr>
        </p:nvSpPr>
        <p:spPr>
          <a:xfrm>
            <a:off x="387669" y="1658112"/>
            <a:ext cx="8449056" cy="53543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303250A7-F2AC-4A3A-BAC6-4433188AF404}" type="datetime1">
              <a:rPr lang="en-US" smtClean="0"/>
              <a:pPr/>
              <a:t>8/26/2025</a:t>
            </a:fld>
            <a:endParaRPr lang="en-US" dirty="0"/>
          </a:p>
        </p:txBody>
      </p:sp>
      <p:sp>
        <p:nvSpPr>
          <p:cNvPr id="19" name="Slide Number Placeholder 18"/>
          <p:cNvSpPr>
            <a:spLocks noGrp="1"/>
          </p:cNvSpPr>
          <p:nvPr>
            <p:ph type="sldNum" sz="quarter" idx="15"/>
          </p:nvPr>
        </p:nvSpPr>
        <p:spPr/>
        <p:txBody>
          <a:bodyPr/>
          <a:lstStyle/>
          <a:p>
            <a:fld id="{FA84A37A-AFC2-4A01-80A1-FC20F2C0D5BB}" type="slidenum">
              <a:rPr lang="en-US" smtClean="0"/>
              <a:pPr/>
              <a:t>‹#›</a:t>
            </a:fld>
            <a:endParaRPr lang="en-US" dirty="0"/>
          </a:p>
        </p:txBody>
      </p:sp>
      <p:sp>
        <p:nvSpPr>
          <p:cNvPr id="21" name="Footer Placeholder 20"/>
          <p:cNvSpPr>
            <a:spLocks noGrp="1"/>
          </p:cNvSpPr>
          <p:nvPr>
            <p:ph type="ftr" sz="quarter" idx="16"/>
          </p:nvPr>
        </p:nvSpPr>
        <p:spPr/>
        <p:txBody>
          <a:bodyPr/>
          <a:lstStyle/>
          <a:p>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1" name="Subtitle 2"/>
          <p:cNvSpPr>
            <a:spLocks noGrp="1"/>
          </p:cNvSpPr>
          <p:nvPr>
            <p:ph type="subTitle" idx="1"/>
          </p:nvPr>
        </p:nvSpPr>
        <p:spPr>
          <a:xfrm>
            <a:off x="387669" y="4537076"/>
            <a:ext cx="5029200" cy="1335404"/>
          </a:xfrm>
        </p:spPr>
        <p:txBody>
          <a:bodyPr>
            <a:normAutofit/>
          </a:bodyPr>
          <a:lstStyle>
            <a:lvl1pPr marL="0" indent="0" algn="l">
              <a:buNone/>
              <a:defRPr sz="2200" b="0" i="1" cap="none" spc="134" baseline="0">
                <a:solidFill>
                  <a:schemeClr val="tx1"/>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E48785BE-30D6-45E9-9828-9A90A2D6DF6D}" type="datetime1">
              <a:rPr lang="en-US" smtClean="0"/>
              <a:pPr/>
              <a:t>8/26/2025</a:t>
            </a:fld>
            <a:endParaRPr lang="en-US" dirty="0"/>
          </a:p>
        </p:txBody>
      </p:sp>
      <p:sp>
        <p:nvSpPr>
          <p:cNvPr id="20" name="Slide Number Placeholder 19"/>
          <p:cNvSpPr>
            <a:spLocks noGrp="1"/>
          </p:cNvSpPr>
          <p:nvPr>
            <p:ph type="sldNum" sz="quarter" idx="11"/>
          </p:nvPr>
        </p:nvSpPr>
        <p:spPr/>
        <p:txBody>
          <a:bodyPr/>
          <a:lstStyle/>
          <a:p>
            <a:fld id="{FA84A37A-AFC2-4A01-80A1-FC20F2C0D5BB}" type="slidenum">
              <a:rPr lang="en-US" smtClean="0"/>
              <a:pPr/>
              <a:t>‹#›</a:t>
            </a:fld>
            <a:endParaRPr lang="en-US" dirty="0"/>
          </a:p>
        </p:txBody>
      </p:sp>
      <p:sp>
        <p:nvSpPr>
          <p:cNvPr id="21" name="Footer Placeholder 20"/>
          <p:cNvSpPr>
            <a:spLocks noGrp="1"/>
          </p:cNvSpPr>
          <p:nvPr>
            <p:ph type="ftr" sz="quarter" idx="12"/>
          </p:nvPr>
        </p:nvSpPr>
        <p:spPr/>
        <p:txBody>
          <a:bodyPr/>
          <a:lstStyle/>
          <a:p>
            <a:endParaRPr lang="en-US" dirty="0"/>
          </a:p>
        </p:txBody>
      </p:sp>
      <p:sp>
        <p:nvSpPr>
          <p:cNvPr id="13" name="Rectangle 12"/>
          <p:cNvSpPr/>
          <p:nvPr/>
        </p:nvSpPr>
        <p:spPr>
          <a:xfrm>
            <a:off x="0" y="0"/>
            <a:ext cx="10058400" cy="20726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cxnSp>
        <p:nvCxnSpPr>
          <p:cNvPr id="18" name="Straight Connector 17"/>
          <p:cNvCxnSpPr/>
          <p:nvPr/>
        </p:nvCxnSpPr>
        <p:spPr>
          <a:xfrm>
            <a:off x="-4883" y="2072640"/>
            <a:ext cx="10058400" cy="18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89803" y="2255422"/>
            <a:ext cx="9283903" cy="2248814"/>
          </a:xfrm>
        </p:spPr>
        <p:txBody>
          <a:bodyPr>
            <a:noAutofit/>
          </a:bodyPr>
          <a:lstStyle>
            <a:lvl1pPr>
              <a:defRPr kumimoji="0" lang="en-US" sz="67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1018824" rtl="0" eaLnBrk="1" fontAlgn="auto" latinLnBrk="0" hangingPunct="1">
              <a:lnSpc>
                <a:spcPct val="100000"/>
              </a:lnSpc>
              <a:spcBef>
                <a:spcPts val="446"/>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6" name="Content Placeholder 11"/>
          <p:cNvSpPr>
            <a:spLocks noGrp="1"/>
          </p:cNvSpPr>
          <p:nvPr>
            <p:ph sz="quarter" idx="14"/>
          </p:nvPr>
        </p:nvSpPr>
        <p:spPr>
          <a:xfrm>
            <a:off x="5391302" y="1658112"/>
            <a:ext cx="4274820" cy="4860341"/>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387669" y="1658112"/>
            <a:ext cx="4274820" cy="4860341"/>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69F603B8-852C-4305-A8B5-259A7A1815FE}" type="datetime1">
              <a:rPr lang="en-US" smtClean="0"/>
              <a:pPr/>
              <a:t>8/26/2025</a:t>
            </a:fld>
            <a:endParaRPr lang="en-US" dirty="0"/>
          </a:p>
        </p:txBody>
      </p:sp>
      <p:sp>
        <p:nvSpPr>
          <p:cNvPr id="25" name="Slide Number Placeholder 24"/>
          <p:cNvSpPr>
            <a:spLocks noGrp="1"/>
          </p:cNvSpPr>
          <p:nvPr>
            <p:ph type="sldNum" sz="quarter" idx="16"/>
          </p:nvPr>
        </p:nvSpPr>
        <p:spPr/>
        <p:txBody>
          <a:bodyPr/>
          <a:lstStyle/>
          <a:p>
            <a:fld id="{FA84A37A-AFC2-4A01-80A1-FC20F2C0D5BB}" type="slidenum">
              <a:rPr lang="en-US" smtClean="0"/>
              <a:pPr/>
              <a:t>‹#›</a:t>
            </a:fld>
            <a:endParaRPr lang="en-US" dirty="0"/>
          </a:p>
        </p:txBody>
      </p:sp>
      <p:sp>
        <p:nvSpPr>
          <p:cNvPr id="26" name="Footer Placeholder 25"/>
          <p:cNvSpPr>
            <a:spLocks noGrp="1"/>
          </p:cNvSpPr>
          <p:nvPr>
            <p:ph type="ftr" sz="quarter" idx="17"/>
          </p:nvPr>
        </p:nvSpPr>
        <p:spPr/>
        <p:txBody>
          <a:body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8" name="Text Placeholder 3"/>
          <p:cNvSpPr>
            <a:spLocks noGrp="1"/>
          </p:cNvSpPr>
          <p:nvPr>
            <p:ph type="body" sz="half" idx="2"/>
          </p:nvPr>
        </p:nvSpPr>
        <p:spPr>
          <a:xfrm>
            <a:off x="387669" y="1658113"/>
            <a:ext cx="4274820" cy="577532"/>
          </a:xfrm>
        </p:spPr>
        <p:txBody>
          <a:bodyPr>
            <a:normAutofit/>
          </a:bodyPr>
          <a:lstStyle>
            <a:lvl1pPr marL="0" indent="0">
              <a:buNone/>
              <a:defRPr sz="2200" b="0" i="1" spc="0" baseline="0">
                <a:solidFill>
                  <a:schemeClr val="tx1"/>
                </a:solidFill>
                <a:latin typeface="+mj-lt"/>
              </a:defRPr>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19" name="Text Placeholder 3"/>
          <p:cNvSpPr>
            <a:spLocks noGrp="1"/>
          </p:cNvSpPr>
          <p:nvPr>
            <p:ph type="body" sz="half" idx="15"/>
          </p:nvPr>
        </p:nvSpPr>
        <p:spPr>
          <a:xfrm>
            <a:off x="5390674" y="1658113"/>
            <a:ext cx="4274820" cy="577532"/>
          </a:xfrm>
        </p:spPr>
        <p:txBody>
          <a:bodyPr>
            <a:normAutofit/>
          </a:bodyPr>
          <a:lstStyle>
            <a:lvl1pPr marL="0" indent="0">
              <a:buNone/>
              <a:defRPr sz="2200" b="0" i="1" spc="0" baseline="0">
                <a:solidFill>
                  <a:schemeClr val="tx1"/>
                </a:solidFill>
                <a:latin typeface="+mj-lt"/>
              </a:defRPr>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22" name="Content Placeholder 11"/>
          <p:cNvSpPr>
            <a:spLocks noGrp="1"/>
          </p:cNvSpPr>
          <p:nvPr>
            <p:ph sz="quarter" idx="14"/>
          </p:nvPr>
        </p:nvSpPr>
        <p:spPr>
          <a:xfrm>
            <a:off x="5390674" y="2279904"/>
            <a:ext cx="4274820" cy="4235094"/>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387669" y="2279904"/>
            <a:ext cx="4274820" cy="4235094"/>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533025EA-66B7-4B75-BC7E-E841861BC2EE}" type="datetime1">
              <a:rPr lang="en-US" smtClean="0"/>
              <a:pPr/>
              <a:t>8/26/2025</a:t>
            </a:fld>
            <a:endParaRPr lang="en-US" dirty="0"/>
          </a:p>
        </p:txBody>
      </p:sp>
      <p:sp>
        <p:nvSpPr>
          <p:cNvPr id="24" name="Slide Number Placeholder 23"/>
          <p:cNvSpPr>
            <a:spLocks noGrp="1"/>
          </p:cNvSpPr>
          <p:nvPr>
            <p:ph type="sldNum" sz="quarter" idx="17"/>
          </p:nvPr>
        </p:nvSpPr>
        <p:spPr/>
        <p:txBody>
          <a:bodyPr/>
          <a:lstStyle/>
          <a:p>
            <a:fld id="{FA84A37A-AFC2-4A01-80A1-FC20F2C0D5BB}" type="slidenum">
              <a:rPr lang="en-US" smtClean="0"/>
              <a:pPr/>
              <a:t>‹#›</a:t>
            </a:fld>
            <a:endParaRPr lang="en-US" dirty="0"/>
          </a:p>
        </p:txBody>
      </p:sp>
      <p:sp>
        <p:nvSpPr>
          <p:cNvPr id="29" name="Footer Placeholder 28"/>
          <p:cNvSpPr>
            <a:spLocks noGrp="1"/>
          </p:cNvSpPr>
          <p:nvPr>
            <p:ph type="ftr" sz="quarter" idx="18"/>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1" name="Date Placeholder 10"/>
          <p:cNvSpPr>
            <a:spLocks noGrp="1"/>
          </p:cNvSpPr>
          <p:nvPr>
            <p:ph type="dt" sz="half" idx="10"/>
          </p:nvPr>
        </p:nvSpPr>
        <p:spPr/>
        <p:txBody>
          <a:bodyPr/>
          <a:lstStyle/>
          <a:p>
            <a:fld id="{7A0C081B-7565-4E7A-9F9F-F1076E2DDB85}" type="datetime1">
              <a:rPr lang="en-US" smtClean="0"/>
              <a:pPr/>
              <a:t>8/26/2025</a:t>
            </a:fld>
            <a:endParaRPr lang="en-US" dirty="0"/>
          </a:p>
        </p:txBody>
      </p:sp>
      <p:sp>
        <p:nvSpPr>
          <p:cNvPr id="14" name="Slide Number Placeholder 13"/>
          <p:cNvSpPr>
            <a:spLocks noGrp="1"/>
          </p:cNvSpPr>
          <p:nvPr>
            <p:ph type="sldNum" sz="quarter" idx="11"/>
          </p:nvPr>
        </p:nvSpPr>
        <p:spPr/>
        <p:txBody>
          <a:bodyPr/>
          <a:lstStyle/>
          <a:p>
            <a:fld id="{FA84A37A-AFC2-4A01-80A1-FC20F2C0D5BB}" type="slidenum">
              <a:rPr lang="en-US" smtClean="0"/>
              <a:pPr/>
              <a:t>‹#›</a:t>
            </a:fld>
            <a:endParaRPr lang="en-US" dirty="0"/>
          </a:p>
        </p:txBody>
      </p:sp>
      <p:sp>
        <p:nvSpPr>
          <p:cNvPr id="18" name="Footer Placeholder 17"/>
          <p:cNvSpPr>
            <a:spLocks noGrp="1"/>
          </p:cNvSpPr>
          <p:nvPr>
            <p:ph type="ftr" sz="quarter" idx="12"/>
          </p:nvPr>
        </p:nvSpPr>
        <p:spPr/>
        <p:txBody>
          <a:bodyPr/>
          <a:lstStyle/>
          <a:p>
            <a:endParaRPr lang="en-US" dirty="0"/>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7" name="Date Placeholder 6"/>
          <p:cNvSpPr>
            <a:spLocks noGrp="1"/>
          </p:cNvSpPr>
          <p:nvPr>
            <p:ph type="dt" sz="half" idx="10"/>
          </p:nvPr>
        </p:nvSpPr>
        <p:spPr/>
        <p:txBody>
          <a:bodyPr/>
          <a:lstStyle/>
          <a:p>
            <a:fld id="{D300E28A-3A4F-4E6B-B567-EC8C4C5EF7EB}" type="datetime1">
              <a:rPr lang="en-US" smtClean="0"/>
              <a:pPr/>
              <a:t>8/26/2025</a:t>
            </a:fld>
            <a:endParaRPr lang="en-US" dirty="0"/>
          </a:p>
        </p:txBody>
      </p:sp>
      <p:sp>
        <p:nvSpPr>
          <p:cNvPr id="12" name="Slide Number Placeholder 11"/>
          <p:cNvSpPr>
            <a:spLocks noGrp="1"/>
          </p:cNvSpPr>
          <p:nvPr>
            <p:ph type="sldNum" sz="quarter" idx="11"/>
          </p:nvPr>
        </p:nvSpPr>
        <p:spPr/>
        <p:txBody>
          <a:bodyPr/>
          <a:lstStyle/>
          <a:p>
            <a:fld id="{FA84A37A-AFC2-4A01-80A1-FC20F2C0D5BB}" type="slidenum">
              <a:rPr lang="en-US" smtClean="0"/>
              <a:pPr/>
              <a:t>‹#›</a:t>
            </a:fld>
            <a:endParaRPr lang="en-US" dirty="0"/>
          </a:p>
        </p:txBody>
      </p:sp>
      <p:sp>
        <p:nvSpPr>
          <p:cNvPr id="13" name="Footer Placeholder 12"/>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14" name="Rectangle 13"/>
          <p:cNvSpPr/>
          <p:nvPr/>
        </p:nvSpPr>
        <p:spPr>
          <a:xfrm>
            <a:off x="0" y="6498590"/>
            <a:ext cx="10058400" cy="127381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cxnSp>
        <p:nvCxnSpPr>
          <p:cNvPr id="22" name="Straight Connector 21"/>
          <p:cNvCxnSpPr/>
          <p:nvPr/>
        </p:nvCxnSpPr>
        <p:spPr>
          <a:xfrm>
            <a:off x="0" y="6455410"/>
            <a:ext cx="10058400" cy="18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387669" y="1658112"/>
            <a:ext cx="3719513" cy="4496117"/>
          </a:xfrm>
        </p:spPr>
        <p:txBody>
          <a:bodyPr>
            <a:normAutofit/>
          </a:bodyPr>
          <a:lstStyle>
            <a:lvl1pPr marL="0" indent="0">
              <a:lnSpc>
                <a:spcPct val="150000"/>
              </a:lnSpc>
              <a:buNone/>
              <a:defRPr sz="1800" b="0" i="1" spc="0" baseline="0">
                <a:solidFill>
                  <a:schemeClr val="tx2"/>
                </a:solidFill>
                <a:latin typeface="+mn-lt"/>
              </a:defRPr>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16" name="Content Placeholder 11"/>
          <p:cNvSpPr>
            <a:spLocks noGrp="1"/>
          </p:cNvSpPr>
          <p:nvPr>
            <p:ph sz="quarter" idx="14"/>
          </p:nvPr>
        </p:nvSpPr>
        <p:spPr>
          <a:xfrm>
            <a:off x="4515802" y="1658112"/>
            <a:ext cx="5149692" cy="4497629"/>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FC6F08A9-3E88-45E3-A460-6C4313B1A85D}" type="datetime1">
              <a:rPr lang="en-US" smtClean="0"/>
              <a:pPr/>
              <a:t>8/26/2025</a:t>
            </a:fld>
            <a:endParaRPr lang="en-US" dirty="0"/>
          </a:p>
        </p:txBody>
      </p:sp>
      <p:sp>
        <p:nvSpPr>
          <p:cNvPr id="18" name="Slide Number Placeholder 17"/>
          <p:cNvSpPr>
            <a:spLocks noGrp="1"/>
          </p:cNvSpPr>
          <p:nvPr>
            <p:ph type="sldNum" sz="quarter" idx="16"/>
          </p:nvPr>
        </p:nvSpPr>
        <p:spPr/>
        <p:txBody>
          <a:bodyPr/>
          <a:lstStyle/>
          <a:p>
            <a:fld id="{FA84A37A-AFC2-4A01-80A1-FC20F2C0D5BB}" type="slidenum">
              <a:rPr lang="en-US" smtClean="0"/>
              <a:pPr/>
              <a:t>‹#›</a:t>
            </a:fld>
            <a:endParaRPr lang="en-US" dirty="0"/>
          </a:p>
        </p:txBody>
      </p:sp>
      <p:sp>
        <p:nvSpPr>
          <p:cNvPr id="20" name="Footer Placeholder 19"/>
          <p:cNvSpPr>
            <a:spLocks noGrp="1"/>
          </p:cNvSpPr>
          <p:nvPr>
            <p:ph type="ftr" sz="quarter" idx="17"/>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10058400" cy="7772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sp>
        <p:nvSpPr>
          <p:cNvPr id="3" name="Picture Placeholder 2"/>
          <p:cNvSpPr>
            <a:spLocks noGrp="1"/>
          </p:cNvSpPr>
          <p:nvPr>
            <p:ph type="pic" idx="1"/>
          </p:nvPr>
        </p:nvSpPr>
        <p:spPr>
          <a:xfrm>
            <a:off x="5752147" y="0"/>
            <a:ext cx="4306253" cy="6412230"/>
          </a:xfrm>
        </p:spPr>
        <p:txBody>
          <a:bodyPr anchor="ctr" anchorCtr="0"/>
          <a:lstStyle>
            <a:lvl1pPr marL="0" indent="0" algn="ctr">
              <a:buNone/>
              <a:defRPr sz="3600">
                <a:solidFill>
                  <a:schemeClr val="tx1"/>
                </a:solidFill>
              </a:defRPr>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r>
              <a:rPr lang="en-US" dirty="0"/>
              <a:t>Click icon to add picture</a:t>
            </a:r>
          </a:p>
        </p:txBody>
      </p:sp>
      <p:sp>
        <p:nvSpPr>
          <p:cNvPr id="25" name="Text Placeholder 24"/>
          <p:cNvSpPr>
            <a:spLocks noGrp="1"/>
          </p:cNvSpPr>
          <p:nvPr>
            <p:ph type="body" sz="quarter" idx="13"/>
          </p:nvPr>
        </p:nvSpPr>
        <p:spPr>
          <a:xfrm>
            <a:off x="387669" y="1813560"/>
            <a:ext cx="5029200" cy="4072335"/>
          </a:xfrm>
        </p:spPr>
        <p:txBody>
          <a:bodyPr>
            <a:normAutofit/>
          </a:bodyPr>
          <a:lstStyle>
            <a:lvl1pPr marL="0" indent="0">
              <a:lnSpc>
                <a:spcPct val="150000"/>
              </a:lnSpc>
              <a:spcBef>
                <a:spcPts val="0"/>
              </a:spcBef>
              <a:buNone/>
              <a:defRPr sz="1800" i="1">
                <a:solidFill>
                  <a:schemeClr val="tx1"/>
                </a:solidFill>
              </a:defRPr>
            </a:lvl1pPr>
            <a:lvl2pPr marL="191030" indent="1769">
              <a:buNone/>
              <a:defRPr>
                <a:solidFill>
                  <a:schemeClr val="bg2"/>
                </a:solidFill>
              </a:defRPr>
            </a:lvl2pPr>
            <a:lvl3pPr marL="383829" indent="7075">
              <a:buNone/>
              <a:defRPr>
                <a:solidFill>
                  <a:schemeClr val="bg2"/>
                </a:solidFill>
              </a:defRPr>
            </a:lvl3pPr>
            <a:lvl4pPr marL="574858" indent="3538">
              <a:buNone/>
              <a:defRPr>
                <a:solidFill>
                  <a:schemeClr val="bg2"/>
                </a:solidFill>
              </a:defRPr>
            </a:lvl4pPr>
            <a:lvl5pPr marL="767656" indent="-1769">
              <a:buNone/>
              <a:defRPr>
                <a:solidFill>
                  <a:schemeClr val="bg2"/>
                </a:solidFill>
              </a:defRPr>
            </a:lvl5pPr>
          </a:lstStyle>
          <a:p>
            <a:pPr lvl="0"/>
            <a:r>
              <a:rPr lang="en-US"/>
              <a:t>Click to edit Master text styles</a:t>
            </a:r>
          </a:p>
        </p:txBody>
      </p:sp>
      <p:sp>
        <p:nvSpPr>
          <p:cNvPr id="11" name="Rectangle 10"/>
          <p:cNvSpPr/>
          <p:nvPr/>
        </p:nvSpPr>
        <p:spPr>
          <a:xfrm>
            <a:off x="0" y="6498590"/>
            <a:ext cx="10058400" cy="127381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rtlCol="0" anchor="ctr"/>
          <a:lstStyle/>
          <a:p>
            <a:pPr algn="ctr"/>
            <a:endParaRPr lang="en-US" dirty="0"/>
          </a:p>
        </p:txBody>
      </p:sp>
      <p:cxnSp>
        <p:nvCxnSpPr>
          <p:cNvPr id="12" name="Straight Connector 11"/>
          <p:cNvCxnSpPr/>
          <p:nvPr/>
        </p:nvCxnSpPr>
        <p:spPr>
          <a:xfrm>
            <a:off x="0" y="6455410"/>
            <a:ext cx="10058400" cy="18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87667" y="311902"/>
            <a:ext cx="5029200" cy="1501658"/>
          </a:xfrm>
          <a:prstGeom prst="rect">
            <a:avLst/>
          </a:prstGeom>
        </p:spPr>
        <p:txBody>
          <a:bodyPr vert="horz" lIns="101882" tIns="50941" rIns="101882" bIns="50941"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B121CF1C-1A92-4FD7-820B-88967322F7A9}" type="datetime1">
              <a:rPr lang="en-US" smtClean="0"/>
              <a:pPr/>
              <a:t>8/26/2025</a:t>
            </a:fld>
            <a:endParaRPr lang="en-US" dirty="0"/>
          </a:p>
        </p:txBody>
      </p:sp>
      <p:sp>
        <p:nvSpPr>
          <p:cNvPr id="20" name="Slide Number Placeholder 19"/>
          <p:cNvSpPr>
            <a:spLocks noGrp="1"/>
          </p:cNvSpPr>
          <p:nvPr>
            <p:ph type="sldNum" sz="quarter" idx="15"/>
          </p:nvPr>
        </p:nvSpPr>
        <p:spPr/>
        <p:txBody>
          <a:bodyPr/>
          <a:lstStyle/>
          <a:p>
            <a:fld id="{FA84A37A-AFC2-4A01-80A1-FC20F2C0D5BB}" type="slidenum">
              <a:rPr lang="en-US" smtClean="0"/>
              <a:pPr/>
              <a:t>‹#›</a:t>
            </a:fld>
            <a:endParaRPr lang="en-US" dirty="0"/>
          </a:p>
        </p:txBody>
      </p:sp>
      <p:sp>
        <p:nvSpPr>
          <p:cNvPr id="21" name="Footer Placeholder 20"/>
          <p:cNvSpPr>
            <a:spLocks noGrp="1"/>
          </p:cNvSpPr>
          <p:nvPr>
            <p:ph type="ftr" sz="quarter" idx="16"/>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7669" y="259080"/>
            <a:ext cx="8449056" cy="1209040"/>
          </a:xfrm>
          <a:prstGeom prst="rect">
            <a:avLst/>
          </a:prstGeom>
        </p:spPr>
        <p:txBody>
          <a:bodyPr vert="horz" lIns="101882" tIns="50941" rIns="101882" bIns="50941"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387669" y="1658112"/>
            <a:ext cx="8449056" cy="4922520"/>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7669" y="7416166"/>
            <a:ext cx="1613535" cy="280670"/>
          </a:xfrm>
          <a:prstGeom prst="rect">
            <a:avLst/>
          </a:prstGeom>
        </p:spPr>
        <p:txBody>
          <a:bodyPr vert="horz" lIns="101882" tIns="50941" rIns="101882" bIns="50941" rtlCol="0" anchor="ctr">
            <a:normAutofit/>
          </a:bodyPr>
          <a:lstStyle>
            <a:lvl1pPr algn="l">
              <a:defRPr sz="1100" b="1">
                <a:solidFill>
                  <a:schemeClr val="tx1">
                    <a:alpha val="65000"/>
                  </a:schemeClr>
                </a:solidFill>
              </a:defRPr>
            </a:lvl1pPr>
          </a:lstStyle>
          <a:p>
            <a:fld id="{E48785BE-30D6-45E9-9828-9A90A2D6DF6D}" type="datetime1">
              <a:rPr lang="en-US" smtClean="0"/>
              <a:pPr/>
              <a:t>8/26/2025</a:t>
            </a:fld>
            <a:endParaRPr lang="en-US" dirty="0"/>
          </a:p>
        </p:txBody>
      </p:sp>
      <p:sp>
        <p:nvSpPr>
          <p:cNvPr id="5" name="Footer Placeholder 4"/>
          <p:cNvSpPr>
            <a:spLocks noGrp="1"/>
          </p:cNvSpPr>
          <p:nvPr>
            <p:ph type="ftr" sz="quarter" idx="3"/>
          </p:nvPr>
        </p:nvSpPr>
        <p:spPr>
          <a:xfrm>
            <a:off x="1990724" y="7416166"/>
            <a:ext cx="4494848" cy="280670"/>
          </a:xfrm>
          <a:prstGeom prst="rect">
            <a:avLst/>
          </a:prstGeom>
        </p:spPr>
        <p:txBody>
          <a:bodyPr vert="horz" lIns="101882" tIns="50941" rIns="101882" bIns="50941" rtlCol="0" anchor="ctr">
            <a:normAutofit/>
          </a:bodyPr>
          <a:lstStyle>
            <a:lvl1pPr algn="l">
              <a:defRPr sz="1100" b="1" i="1">
                <a:solidFill>
                  <a:schemeClr val="tx1">
                    <a:alpha val="65000"/>
                  </a:schemeClr>
                </a:solidFill>
              </a:defRPr>
            </a:lvl1pPr>
          </a:lstStyle>
          <a:p>
            <a:endParaRPr lang="en-US" dirty="0"/>
          </a:p>
        </p:txBody>
      </p:sp>
      <p:sp>
        <p:nvSpPr>
          <p:cNvPr id="6" name="Slide Number Placeholder 5"/>
          <p:cNvSpPr>
            <a:spLocks noGrp="1"/>
          </p:cNvSpPr>
          <p:nvPr>
            <p:ph type="sldNum" sz="quarter" idx="4"/>
          </p:nvPr>
        </p:nvSpPr>
        <p:spPr>
          <a:xfrm>
            <a:off x="8675370" y="7416166"/>
            <a:ext cx="963930" cy="280670"/>
          </a:xfrm>
          <a:prstGeom prst="rect">
            <a:avLst/>
          </a:prstGeom>
        </p:spPr>
        <p:txBody>
          <a:bodyPr vert="horz" lIns="101882" tIns="50941" rIns="101882" bIns="50941" rtlCol="0" anchor="ctr">
            <a:normAutofit/>
          </a:bodyPr>
          <a:lstStyle>
            <a:lvl1pPr algn="r">
              <a:defRPr sz="1100" b="1">
                <a:solidFill>
                  <a:schemeClr val="tx1">
                    <a:alpha val="65000"/>
                  </a:schemeClr>
                </a:solidFill>
              </a:defRPr>
            </a:lvl1pPr>
          </a:lstStyle>
          <a:p>
            <a:fld id="{FA84A37A-AFC2-4A01-80A1-FC20F2C0D5B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902" r:id="rId1"/>
    <p:sldLayoutId id="2147483903" r:id="rId2"/>
    <p:sldLayoutId id="2147483904" r:id="rId3"/>
    <p:sldLayoutId id="2147483905" r:id="rId4"/>
    <p:sldLayoutId id="2147483906" r:id="rId5"/>
    <p:sldLayoutId id="2147483907" r:id="rId6"/>
    <p:sldLayoutId id="2147483908" r:id="rId7"/>
    <p:sldLayoutId id="2147483909" r:id="rId8"/>
    <p:sldLayoutId id="2147483910" r:id="rId9"/>
    <p:sldLayoutId id="2147483911" r:id="rId10"/>
    <p:sldLayoutId id="2147483912" r:id="rId11"/>
    <p:sldLayoutId id="2147483913" r:id="rId12"/>
  </p:sldLayoutIdLst>
  <p:hf sldNum="0" hdr="0" ftr="0" dt="0"/>
  <p:txStyles>
    <p:titleStyle>
      <a:lvl1pPr algn="l" defTabSz="1018824" rtl="0" eaLnBrk="1" latinLnBrk="0" hangingPunct="1">
        <a:spcBef>
          <a:spcPts val="446"/>
        </a:spcBef>
        <a:buNone/>
        <a:defRPr sz="4500" b="0" kern="1200" cap="none" spc="0" baseline="0">
          <a:solidFill>
            <a:schemeClr val="tx1"/>
          </a:solidFill>
          <a:latin typeface="+mj-lt"/>
          <a:ea typeface="+mj-ea"/>
          <a:cs typeface="Tunga" pitchFamily="2"/>
        </a:defRPr>
      </a:lvl1pPr>
    </p:titleStyle>
    <p:bodyStyle>
      <a:lvl1pPr marL="0" indent="0" algn="l" defTabSz="1018824" rtl="0" eaLnBrk="1" latinLnBrk="0" hangingPunct="1">
        <a:spcBef>
          <a:spcPts val="1337"/>
        </a:spcBef>
        <a:spcAft>
          <a:spcPts val="0"/>
        </a:spcAft>
        <a:buClr>
          <a:schemeClr val="accent5"/>
        </a:buClr>
        <a:buFont typeface="Arial" pitchFamily="34" charset="0"/>
        <a:buNone/>
        <a:defRPr sz="2000" b="0" i="0" kern="1200" cap="none" spc="33" baseline="0">
          <a:solidFill>
            <a:schemeClr val="tx1"/>
          </a:solidFill>
          <a:latin typeface="+mn-lt"/>
          <a:ea typeface="+mn-ea"/>
          <a:cs typeface="Tahoma" pitchFamily="34" charset="0"/>
        </a:defRPr>
      </a:lvl1pPr>
      <a:lvl2pPr marL="191030" indent="-191030"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2pPr>
      <a:lvl3pPr marL="383829" indent="-183954"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3pPr>
      <a:lvl4pPr marL="576626" indent="-189261"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4pPr>
      <a:lvl5pPr marL="767656" indent="-192799"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5pPr>
      <a:lvl6pPr marL="967883"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6pPr>
      <a:lvl7pPr marL="1192025"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7pPr>
      <a:lvl8pPr marL="1385601"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8pPr>
      <a:lvl9pPr marL="1568990"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B87"/>
        </a:solidFill>
        <a:effectLst/>
      </p:bgPr>
    </p:bg>
    <p:spTree>
      <p:nvGrpSpPr>
        <p:cNvPr id="1" name=""/>
        <p:cNvGrpSpPr/>
        <p:nvPr/>
      </p:nvGrpSpPr>
      <p:grpSpPr>
        <a:xfrm>
          <a:off x="0" y="0"/>
          <a:ext cx="0" cy="0"/>
          <a:chOff x="0" y="0"/>
          <a:chExt cx="0" cy="0"/>
        </a:xfrm>
      </p:grpSpPr>
      <p:cxnSp>
        <p:nvCxnSpPr>
          <p:cNvPr id="20" name="Straight Connector 19"/>
          <p:cNvCxnSpPr/>
          <p:nvPr/>
        </p:nvCxnSpPr>
        <p:spPr>
          <a:xfrm flipH="1">
            <a:off x="7007373" y="6551829"/>
            <a:ext cx="2921188" cy="795"/>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21" name="Straight Connector 20"/>
          <p:cNvCxnSpPr/>
          <p:nvPr/>
        </p:nvCxnSpPr>
        <p:spPr>
          <a:xfrm rot="16200000" flipH="1">
            <a:off x="6182814" y="5843967"/>
            <a:ext cx="1411357" cy="483"/>
          </a:xfrm>
          <a:prstGeom prst="line">
            <a:avLst/>
          </a:prstGeom>
          <a:ln/>
        </p:spPr>
        <p:style>
          <a:lnRef idx="3">
            <a:schemeClr val="accent2"/>
          </a:lnRef>
          <a:fillRef idx="0">
            <a:schemeClr val="accent2"/>
          </a:fillRef>
          <a:effectRef idx="2">
            <a:schemeClr val="accent2"/>
          </a:effectRef>
          <a:fontRef idx="minor">
            <a:schemeClr val="tx1"/>
          </a:fontRef>
        </p:style>
      </p:cxnSp>
      <p:sp>
        <p:nvSpPr>
          <p:cNvPr id="5" name="Rectangle 4"/>
          <p:cNvSpPr/>
          <p:nvPr/>
        </p:nvSpPr>
        <p:spPr>
          <a:xfrm>
            <a:off x="3282604" y="508"/>
            <a:ext cx="3717235" cy="7772400"/>
          </a:xfrm>
          <a:prstGeom prst="rect">
            <a:avLst/>
          </a:prstGeom>
          <a:solidFill>
            <a:srgbClr val="00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9" name="Picture 38">
            <a:extLst>
              <a:ext uri="{FF2B5EF4-FFF2-40B4-BE49-F238E27FC236}">
                <a16:creationId xmlns:a16="http://schemas.microsoft.com/office/drawing/2014/main" id="{9899899A-2DC1-200A-7023-1AC974899094}"/>
              </a:ext>
            </a:extLst>
          </p:cNvPr>
          <p:cNvPicPr>
            <a:picLocks noChangeAspect="1"/>
          </p:cNvPicPr>
          <p:nvPr/>
        </p:nvPicPr>
        <p:blipFill>
          <a:blip r:embed="rId3"/>
          <a:stretch>
            <a:fillRect/>
          </a:stretch>
        </p:blipFill>
        <p:spPr>
          <a:xfrm flipH="1">
            <a:off x="0" y="0"/>
            <a:ext cx="3414409" cy="1121761"/>
          </a:xfrm>
          <a:prstGeom prst="rect">
            <a:avLst/>
          </a:prstGeom>
        </p:spPr>
      </p:pic>
      <p:sp>
        <p:nvSpPr>
          <p:cNvPr id="8" name="TextBox 7"/>
          <p:cNvSpPr txBox="1"/>
          <p:nvPr/>
        </p:nvSpPr>
        <p:spPr>
          <a:xfrm>
            <a:off x="3287320" y="887263"/>
            <a:ext cx="1754326" cy="5997876"/>
          </a:xfrm>
          <a:prstGeom prst="rect">
            <a:avLst/>
          </a:prstGeom>
          <a:noFill/>
          <a:effectLst>
            <a:glow rad="101600">
              <a:schemeClr val="accent5">
                <a:satMod val="175000"/>
                <a:alpha val="40000"/>
              </a:schemeClr>
            </a:glow>
          </a:effectLst>
        </p:spPr>
        <p:txBody>
          <a:bodyPr vert="vert" wrap="square" rtlCol="0">
            <a:spAutoFit/>
          </a:bodyPr>
          <a:lstStyle/>
          <a:p>
            <a:pPr algn="ctr">
              <a:lnSpc>
                <a:spcPts val="1200"/>
              </a:lnSpc>
              <a:spcAft>
                <a:spcPts val="1200"/>
              </a:spcAft>
            </a:pPr>
            <a:r>
              <a:rPr lang="en-US" b="1" dirty="0">
                <a:effectLst>
                  <a:glow rad="101600">
                    <a:srgbClr val="00B0F0">
                      <a:alpha val="60000"/>
                    </a:srgbClr>
                  </a:glow>
                </a:effectLst>
                <a:latin typeface="Century Gothic" panose="020B0502020202020204" pitchFamily="34" charset="0"/>
              </a:rPr>
              <a:t>SAVE THE DATE</a:t>
            </a:r>
          </a:p>
          <a:p>
            <a:pPr algn="ctr">
              <a:lnSpc>
                <a:spcPts val="1200"/>
              </a:lnSpc>
              <a:spcAft>
                <a:spcPts val="1200"/>
              </a:spcAft>
            </a:pPr>
            <a:r>
              <a:rPr lang="en-US" sz="1600" dirty="0">
                <a:latin typeface="Century Gothic" panose="020B0502020202020204" pitchFamily="34" charset="0"/>
              </a:rPr>
              <a:t>Nuclear Information Management Symposium </a:t>
            </a:r>
          </a:p>
          <a:p>
            <a:pPr algn="ctr">
              <a:lnSpc>
                <a:spcPts val="1200"/>
              </a:lnSpc>
              <a:spcAft>
                <a:spcPts val="1200"/>
              </a:spcAft>
            </a:pPr>
            <a:r>
              <a:rPr lang="en-US" sz="1600">
                <a:latin typeface="Century Gothic" panose="020B0502020202020204" pitchFamily="34" charset="0"/>
              </a:rPr>
              <a:t>50</a:t>
            </a:r>
            <a:r>
              <a:rPr lang="en-US" sz="1600" baseline="30000">
                <a:latin typeface="Century Gothic" panose="020B0502020202020204" pitchFamily="34" charset="0"/>
              </a:rPr>
              <a:t>th</a:t>
            </a:r>
            <a:r>
              <a:rPr lang="en-US" sz="1600">
                <a:latin typeface="Century Gothic" panose="020B0502020202020204" pitchFamily="34" charset="0"/>
              </a:rPr>
              <a:t> Anniversary</a:t>
            </a:r>
          </a:p>
          <a:p>
            <a:pPr algn="ctr">
              <a:lnSpc>
                <a:spcPts val="1200"/>
              </a:lnSpc>
              <a:spcAft>
                <a:spcPts val="1200"/>
              </a:spcAft>
            </a:pPr>
            <a:r>
              <a:rPr lang="en-US" sz="1600" dirty="0">
                <a:latin typeface="Century Gothic" panose="020B0502020202020204" pitchFamily="34" charset="0"/>
              </a:rPr>
              <a:t>July 27-29, 2026</a:t>
            </a:r>
          </a:p>
          <a:p>
            <a:pPr algn="ctr" fontAlgn="base"/>
            <a:r>
              <a:rPr lang="en-US" sz="1200" dirty="0">
                <a:latin typeface="Century Gothic" panose="020B0502020202020204" pitchFamily="34" charset="0"/>
              </a:rPr>
              <a:t>Hotel Contessa </a:t>
            </a:r>
          </a:p>
          <a:p>
            <a:pPr algn="ctr">
              <a:lnSpc>
                <a:spcPts val="1200"/>
              </a:lnSpc>
            </a:pPr>
            <a:r>
              <a:rPr lang="en-US" sz="1200" dirty="0">
                <a:latin typeface="Century Gothic" panose="020B0502020202020204" pitchFamily="34" charset="0"/>
              </a:rPr>
              <a:t>San Antonio, TX</a:t>
            </a:r>
          </a:p>
        </p:txBody>
      </p:sp>
      <p:sp>
        <p:nvSpPr>
          <p:cNvPr id="9" name="TextBox 8"/>
          <p:cNvSpPr txBox="1"/>
          <p:nvPr/>
        </p:nvSpPr>
        <p:spPr>
          <a:xfrm>
            <a:off x="137773" y="211897"/>
            <a:ext cx="3061915" cy="5709255"/>
          </a:xfrm>
          <a:prstGeom prst="rect">
            <a:avLst/>
          </a:prstGeom>
          <a:noFill/>
          <a:effectLst>
            <a:outerShdw blurRad="50800" dist="38100" dir="2700000" algn="tl" rotWithShape="0">
              <a:prstClr val="black">
                <a:alpha val="40000"/>
              </a:prstClr>
            </a:outerShdw>
          </a:effectLst>
        </p:spPr>
        <p:txBody>
          <a:bodyPr wrap="square" rtlCol="0">
            <a:spAutoFit/>
          </a:bodyPr>
          <a:lstStyle/>
          <a:p>
            <a:pPr>
              <a:spcBef>
                <a:spcPts val="600"/>
              </a:spcBef>
              <a:spcAft>
                <a:spcPts val="3600"/>
              </a:spcAft>
            </a:pPr>
            <a:r>
              <a:rPr lang="en-US" dirty="0">
                <a:solidFill>
                  <a:srgbClr val="004B87"/>
                </a:solidFill>
                <a:latin typeface="Century Gothic" panose="020B0502020202020204" pitchFamily="34" charset="0"/>
                <a:cs typeface="Arial" panose="020B0604020202020204" pitchFamily="34" charset="0"/>
              </a:rPr>
              <a:t>Membership</a:t>
            </a:r>
          </a:p>
          <a:p>
            <a:r>
              <a:rPr lang="en-US" sz="1200" dirty="0">
                <a:latin typeface="Aptos" panose="020B0004020202020204" pitchFamily="34" charset="0"/>
              </a:rPr>
              <a:t>As a NIRMA member, you will receive exclusive access to the full collection of our products and services.  Membership includes access to technical guidelines and position papers, proceedings from prior conferences, monthly email or magazine informational articles, and access to our web.  We have Business Units addressing technical publications, professional development, and membership needs.  By joining, it gives you access to NIRMA's members all over the world.</a:t>
            </a:r>
          </a:p>
          <a:p>
            <a:endParaRPr lang="en-US" sz="1200" dirty="0">
              <a:latin typeface="Aptos" panose="020B0004020202020204" pitchFamily="34" charset="0"/>
              <a:cs typeface="Arial" panose="020B0604020202020204" pitchFamily="34" charset="0"/>
            </a:endParaRPr>
          </a:p>
          <a:p>
            <a:r>
              <a:rPr lang="en-US" sz="1200" dirty="0">
                <a:latin typeface="Aptos" panose="020B0004020202020204" pitchFamily="34" charset="0"/>
                <a:cs typeface="Arial" panose="020B0604020202020204" pitchFamily="34" charset="0"/>
              </a:rPr>
              <a:t>Membership is granted by either registering for our Annual Symposium or by accessing our website at </a:t>
            </a:r>
            <a:r>
              <a:rPr lang="en-US" sz="1200" u="sng" dirty="0">
                <a:solidFill>
                  <a:srgbClr val="A7D7FF"/>
                </a:solidFill>
                <a:latin typeface="Aptos" panose="020B0004020202020204" pitchFamily="34" charset="0"/>
                <a:cs typeface="Arial" panose="020B0604020202020204" pitchFamily="34" charset="0"/>
              </a:rPr>
              <a:t>nirma.org</a:t>
            </a:r>
            <a:r>
              <a:rPr lang="en-US" sz="1200" dirty="0">
                <a:latin typeface="Aptos" panose="020B0004020202020204" pitchFamily="34" charset="0"/>
                <a:cs typeface="Arial" panose="020B0604020202020204" pitchFamily="34" charset="0"/>
              </a:rPr>
              <a:t>. The annual individual NIRMA membership is $350.  </a:t>
            </a:r>
          </a:p>
          <a:p>
            <a:endParaRPr lang="en-US" sz="1200" dirty="0">
              <a:latin typeface="Aptos" panose="020B0004020202020204" pitchFamily="34" charset="0"/>
              <a:cs typeface="Arial" panose="020B0604020202020204" pitchFamily="34" charset="0"/>
            </a:endParaRPr>
          </a:p>
          <a:p>
            <a:pPr>
              <a:spcAft>
                <a:spcPts val="600"/>
              </a:spcAft>
            </a:pPr>
            <a:r>
              <a:rPr lang="en-US" sz="1200" b="1" dirty="0">
                <a:latin typeface="Aptos" panose="020B0004020202020204" pitchFamily="34" charset="0"/>
                <a:cs typeface="Arial" panose="020B0604020202020204" pitchFamily="34" charset="0"/>
              </a:rPr>
              <a:t>Join NIRMA today!</a:t>
            </a:r>
          </a:p>
          <a:p>
            <a:r>
              <a:rPr lang="en-US" sz="1200" dirty="0">
                <a:latin typeface="Aptos" panose="020B0004020202020204" pitchFamily="34" charset="0"/>
                <a:cs typeface="Arial" panose="020B0604020202020204" pitchFamily="34" charset="0"/>
              </a:rPr>
              <a:t>Develop innovative skills and learn what other businesses are practicing. Grow alongside your peers in the nuclear industry as Information and Records Management Professionals.</a:t>
            </a:r>
          </a:p>
          <a:p>
            <a:endParaRPr lang="en-US" sz="1200" dirty="0">
              <a:latin typeface="Calibri" panose="020F0502020204030204" pitchFamily="34" charset="0"/>
              <a:cs typeface="Arial" panose="020B0604020202020204" pitchFamily="34" charset="0"/>
            </a:endParaRPr>
          </a:p>
          <a:p>
            <a:pPr>
              <a:lnSpc>
                <a:spcPts val="1200"/>
              </a:lnSpc>
            </a:pPr>
            <a:endParaRPr lang="en-US" sz="1200" dirty="0">
              <a:latin typeface="Arial" panose="020B0604020202020204" pitchFamily="34" charset="0"/>
              <a:cs typeface="Arial" panose="020B0604020202020204" pitchFamily="34" charset="0"/>
            </a:endParaRPr>
          </a:p>
        </p:txBody>
      </p:sp>
      <p:sp>
        <p:nvSpPr>
          <p:cNvPr id="2" name="Title 1"/>
          <p:cNvSpPr>
            <a:spLocks noGrp="1"/>
          </p:cNvSpPr>
          <p:nvPr>
            <p:ph type="ctrTitle" idx="4294967295"/>
          </p:nvPr>
        </p:nvSpPr>
        <p:spPr>
          <a:xfrm>
            <a:off x="6690613" y="2984898"/>
            <a:ext cx="2743200" cy="603250"/>
          </a:xfrm>
          <a:effectLst>
            <a:outerShdw blurRad="50800" dist="38100" dir="2700000" algn="tl" rotWithShape="0">
              <a:prstClr val="black">
                <a:alpha val="40000"/>
              </a:prstClr>
            </a:outerShdw>
          </a:effectLst>
        </p:spPr>
        <p:txBody>
          <a:bodyPr>
            <a:normAutofit fontScale="90000"/>
          </a:bodyPr>
          <a:lstStyle/>
          <a:p>
            <a:r>
              <a:rPr lang="en-US" sz="1800" dirty="0">
                <a:solidFill>
                  <a:srgbClr val="FFFFFF"/>
                </a:solidFill>
                <a:effectLst/>
                <a:latin typeface="Century Gothic" panose="020B0502020202020204" pitchFamily="34" charset="0"/>
                <a:ea typeface="Century Gothic" panose="020B0502020202020204" pitchFamily="34" charset="0"/>
                <a:cs typeface="Times New Roman" panose="02020603050405020304" pitchFamily="18" charset="0"/>
              </a:rPr>
              <a:t>Nuclear Information and Records Management Association</a:t>
            </a:r>
            <a:endParaRPr lang="en-US" b="1" dirty="0">
              <a:effectLst>
                <a:outerShdw blurRad="38100" dist="38100" dir="2700000" algn="tl">
                  <a:srgbClr val="000000">
                    <a:alpha val="43137"/>
                  </a:srgbClr>
                </a:outerShdw>
              </a:effectLst>
            </a:endParaRPr>
          </a:p>
        </p:txBody>
      </p:sp>
      <p:sp>
        <p:nvSpPr>
          <p:cNvPr id="23" name="Subtitle 2"/>
          <p:cNvSpPr txBox="1">
            <a:spLocks/>
          </p:cNvSpPr>
          <p:nvPr/>
        </p:nvSpPr>
        <p:spPr>
          <a:xfrm>
            <a:off x="7014197" y="6797451"/>
            <a:ext cx="3148012" cy="869950"/>
          </a:xfrm>
          <a:prstGeom prst="rect">
            <a:avLst/>
          </a:prstGeom>
        </p:spPr>
        <p:txBody>
          <a:bodyPr vert="horz" lIns="101882" tIns="50941" rIns="101882" bIns="50941" rtlCol="0">
            <a:noAutofit/>
          </a:bodyPr>
          <a:lstStyle>
            <a:lvl1pPr marL="0" indent="0" algn="l" defTabSz="1018824" rtl="0" eaLnBrk="1" latinLnBrk="0" hangingPunct="1">
              <a:spcBef>
                <a:spcPts val="1337"/>
              </a:spcBef>
              <a:spcAft>
                <a:spcPts val="0"/>
              </a:spcAft>
              <a:buClr>
                <a:schemeClr val="accent5"/>
              </a:buClr>
              <a:buFont typeface="Arial" pitchFamily="34" charset="0"/>
              <a:buNone/>
              <a:defRPr sz="2000" b="0" i="0" kern="1200" cap="none" spc="33" baseline="0">
                <a:solidFill>
                  <a:schemeClr val="tx1"/>
                </a:solidFill>
                <a:latin typeface="+mn-lt"/>
                <a:ea typeface="+mn-ea"/>
                <a:cs typeface="Tahoma" pitchFamily="34" charset="0"/>
              </a:defRPr>
            </a:lvl1pPr>
            <a:lvl2pPr marL="191030" indent="-191030"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2pPr>
            <a:lvl3pPr marL="383829" indent="-183954"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3pPr>
            <a:lvl4pPr marL="576626" indent="-189261"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4pPr>
            <a:lvl5pPr marL="767656" indent="-192799"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Tahoma" pitchFamily="34" charset="0"/>
              </a:defRPr>
            </a:lvl5pPr>
            <a:lvl6pPr marL="967883"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6pPr>
            <a:lvl7pPr marL="1192025"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7pPr>
            <a:lvl8pPr marL="1385601"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8pPr>
            <a:lvl9pPr marL="1568990" indent="-193577" algn="l" defTabSz="1018824" rtl="0" eaLnBrk="1" latinLnBrk="0" hangingPunct="1">
              <a:spcBef>
                <a:spcPts val="669"/>
              </a:spcBef>
              <a:buClr>
                <a:schemeClr val="accent1"/>
              </a:buClr>
              <a:buFont typeface="Arial" pitchFamily="34" charset="0"/>
              <a:buChar char="•"/>
              <a:defRPr sz="1800" kern="1200">
                <a:solidFill>
                  <a:schemeClr val="tx1"/>
                </a:solidFill>
                <a:latin typeface="+mn-lt"/>
                <a:ea typeface="+mn-ea"/>
                <a:cs typeface="+mn-cs"/>
              </a:defRPr>
            </a:lvl9pPr>
          </a:lstStyle>
          <a:p>
            <a:pPr>
              <a:lnSpc>
                <a:spcPts val="1200"/>
              </a:lnSpc>
              <a:spcBef>
                <a:spcPts val="0"/>
              </a:spcBef>
            </a:pPr>
            <a:r>
              <a:rPr lang="en-US" sz="1000" b="1" i="1" dirty="0"/>
              <a:t>Leading the Way in Nuclear</a:t>
            </a:r>
          </a:p>
          <a:p>
            <a:pPr>
              <a:lnSpc>
                <a:spcPts val="1200"/>
              </a:lnSpc>
              <a:spcBef>
                <a:spcPts val="0"/>
              </a:spcBef>
            </a:pPr>
            <a:r>
              <a:rPr lang="en-US" sz="1000" b="1" i="1" dirty="0"/>
              <a:t>Information and Records</a:t>
            </a:r>
          </a:p>
          <a:p>
            <a:pPr>
              <a:lnSpc>
                <a:spcPts val="1200"/>
              </a:lnSpc>
              <a:spcBef>
                <a:spcPts val="0"/>
              </a:spcBef>
            </a:pPr>
            <a:r>
              <a:rPr lang="en-US" sz="1000" b="1" i="1" dirty="0"/>
              <a:t>Management – Now</a:t>
            </a:r>
          </a:p>
          <a:p>
            <a:pPr>
              <a:lnSpc>
                <a:spcPts val="1200"/>
              </a:lnSpc>
              <a:spcBef>
                <a:spcPts val="0"/>
              </a:spcBef>
            </a:pPr>
            <a:r>
              <a:rPr lang="en-US" sz="1000" b="1" i="1" dirty="0"/>
              <a:t>And in the Future</a:t>
            </a:r>
          </a:p>
        </p:txBody>
      </p:sp>
      <p:sp>
        <p:nvSpPr>
          <p:cNvPr id="25" name="Freeform 16">
            <a:extLst>
              <a:ext uri="{FF2B5EF4-FFF2-40B4-BE49-F238E27FC236}">
                <a16:creationId xmlns:a16="http://schemas.microsoft.com/office/drawing/2014/main" id="{EE7A5EFC-7E1A-4C1D-A156-6A633CC488DE}"/>
              </a:ext>
            </a:extLst>
          </p:cNvPr>
          <p:cNvSpPr>
            <a:spLocks/>
          </p:cNvSpPr>
          <p:nvPr/>
        </p:nvSpPr>
        <p:spPr bwMode="auto">
          <a:xfrm flipH="1">
            <a:off x="6677342" y="3886200"/>
            <a:ext cx="3387086" cy="2825115"/>
          </a:xfrm>
          <a:custGeom>
            <a:avLst/>
            <a:gdLst>
              <a:gd name="T0" fmla="*/ 1047 w 1047"/>
              <a:gd name="T1" fmla="*/ 0 h 873"/>
              <a:gd name="T2" fmla="*/ 1047 w 1047"/>
              <a:gd name="T3" fmla="*/ 873 h 873"/>
              <a:gd name="T4" fmla="*/ 0 w 1047"/>
              <a:gd name="T5" fmla="*/ 873 h 873"/>
              <a:gd name="T6" fmla="*/ 0 w 1047"/>
              <a:gd name="T7" fmla="*/ 361 h 873"/>
              <a:gd name="T8" fmla="*/ 1047 w 1047"/>
              <a:gd name="T9" fmla="*/ 0 h 873"/>
            </a:gdLst>
            <a:ahLst/>
            <a:cxnLst>
              <a:cxn ang="0">
                <a:pos x="T0" y="T1"/>
              </a:cxn>
              <a:cxn ang="0">
                <a:pos x="T2" y="T3"/>
              </a:cxn>
              <a:cxn ang="0">
                <a:pos x="T4" y="T5"/>
              </a:cxn>
              <a:cxn ang="0">
                <a:pos x="T6" y="T7"/>
              </a:cxn>
              <a:cxn ang="0">
                <a:pos x="T8" y="T9"/>
              </a:cxn>
            </a:cxnLst>
            <a:rect l="0" t="0" r="r" b="b"/>
            <a:pathLst>
              <a:path w="1047" h="873">
                <a:moveTo>
                  <a:pt x="1047" y="0"/>
                </a:moveTo>
                <a:cubicBezTo>
                  <a:pt x="1047" y="873"/>
                  <a:pt x="1047" y="873"/>
                  <a:pt x="1047" y="873"/>
                </a:cubicBezTo>
                <a:cubicBezTo>
                  <a:pt x="0" y="873"/>
                  <a:pt x="0" y="873"/>
                  <a:pt x="0" y="873"/>
                </a:cubicBezTo>
                <a:cubicBezTo>
                  <a:pt x="0" y="361"/>
                  <a:pt x="0" y="361"/>
                  <a:pt x="0" y="361"/>
                </a:cubicBezTo>
                <a:cubicBezTo>
                  <a:pt x="610" y="444"/>
                  <a:pt x="945" y="142"/>
                  <a:pt x="1047" y="0"/>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FC2EC3C3-5D30-A05A-4DF7-61CBCB5A38CC}"/>
              </a:ext>
            </a:extLst>
          </p:cNvPr>
          <p:cNvSpPr>
            <a:spLocks/>
          </p:cNvSpPr>
          <p:nvPr/>
        </p:nvSpPr>
        <p:spPr bwMode="auto">
          <a:xfrm flipH="1">
            <a:off x="6677342" y="4254002"/>
            <a:ext cx="3381055" cy="3518398"/>
          </a:xfrm>
          <a:custGeom>
            <a:avLst/>
            <a:gdLst>
              <a:gd name="T0" fmla="*/ 1047 w 1047"/>
              <a:gd name="T1" fmla="*/ 0 h 1193"/>
              <a:gd name="T2" fmla="*/ 1047 w 1047"/>
              <a:gd name="T3" fmla="*/ 1193 h 1193"/>
              <a:gd name="T4" fmla="*/ 0 w 1047"/>
              <a:gd name="T5" fmla="*/ 1193 h 1193"/>
              <a:gd name="T6" fmla="*/ 0 w 1047"/>
              <a:gd name="T7" fmla="*/ 442 h 1193"/>
              <a:gd name="T8" fmla="*/ 1047 w 1047"/>
              <a:gd name="T9" fmla="*/ 0 h 1193"/>
            </a:gdLst>
            <a:ahLst/>
            <a:cxnLst>
              <a:cxn ang="0">
                <a:pos x="T0" y="T1"/>
              </a:cxn>
              <a:cxn ang="0">
                <a:pos x="T2" y="T3"/>
              </a:cxn>
              <a:cxn ang="0">
                <a:pos x="T4" y="T5"/>
              </a:cxn>
              <a:cxn ang="0">
                <a:pos x="T6" y="T7"/>
              </a:cxn>
              <a:cxn ang="0">
                <a:pos x="T8" y="T9"/>
              </a:cxn>
            </a:cxnLst>
            <a:rect l="0" t="0" r="r" b="b"/>
            <a:pathLst>
              <a:path w="1047" h="1193">
                <a:moveTo>
                  <a:pt x="1047" y="0"/>
                </a:moveTo>
                <a:cubicBezTo>
                  <a:pt x="1047" y="1193"/>
                  <a:pt x="1047" y="1193"/>
                  <a:pt x="1047" y="1193"/>
                </a:cubicBezTo>
                <a:cubicBezTo>
                  <a:pt x="0" y="1193"/>
                  <a:pt x="0" y="1193"/>
                  <a:pt x="0" y="1193"/>
                </a:cubicBezTo>
                <a:cubicBezTo>
                  <a:pt x="0" y="442"/>
                  <a:pt x="0" y="442"/>
                  <a:pt x="0" y="442"/>
                </a:cubicBezTo>
                <a:cubicBezTo>
                  <a:pt x="610" y="526"/>
                  <a:pt x="945" y="142"/>
                  <a:pt x="1047" y="0"/>
                </a:cubicBezTo>
                <a:close/>
              </a:path>
            </a:pathLst>
          </a:custGeom>
          <a:solidFill>
            <a:schemeClr val="tx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pic>
        <p:nvPicPr>
          <p:cNvPr id="17" name="Picture 16">
            <a:extLst>
              <a:ext uri="{FF2B5EF4-FFF2-40B4-BE49-F238E27FC236}">
                <a16:creationId xmlns:a16="http://schemas.microsoft.com/office/drawing/2014/main" id="{6BB4505F-E48E-2BCE-620E-47BED426523D}"/>
              </a:ext>
            </a:extLst>
          </p:cNvPr>
          <p:cNvPicPr>
            <a:picLocks noChangeAspect="1"/>
          </p:cNvPicPr>
          <p:nvPr/>
        </p:nvPicPr>
        <p:blipFill>
          <a:blip r:embed="rId4"/>
          <a:stretch>
            <a:fillRect/>
          </a:stretch>
        </p:blipFill>
        <p:spPr>
          <a:xfrm>
            <a:off x="6780324" y="1899167"/>
            <a:ext cx="3136383" cy="671943"/>
          </a:xfrm>
          <a:prstGeom prst="rect">
            <a:avLst/>
          </a:prstGeom>
        </p:spPr>
      </p:pic>
      <p:pic>
        <p:nvPicPr>
          <p:cNvPr id="18" name="Picture 17">
            <a:extLst>
              <a:ext uri="{FF2B5EF4-FFF2-40B4-BE49-F238E27FC236}">
                <a16:creationId xmlns:a16="http://schemas.microsoft.com/office/drawing/2014/main" id="{9DF35407-8EA2-965C-9B8A-CD19AA69859B}"/>
              </a:ext>
            </a:extLst>
          </p:cNvPr>
          <p:cNvPicPr>
            <a:picLocks noChangeAspect="1"/>
          </p:cNvPicPr>
          <p:nvPr/>
        </p:nvPicPr>
        <p:blipFill>
          <a:blip r:embed="rId4"/>
          <a:stretch>
            <a:fillRect/>
          </a:stretch>
        </p:blipFill>
        <p:spPr>
          <a:xfrm rot="5400000">
            <a:off x="2854524" y="3243704"/>
            <a:ext cx="5997876" cy="1284993"/>
          </a:xfrm>
          <a:prstGeom prst="rect">
            <a:avLst/>
          </a:prstGeom>
        </p:spPr>
      </p:pic>
      <p:sp>
        <p:nvSpPr>
          <p:cNvPr id="26" name="Freeform 21">
            <a:extLst>
              <a:ext uri="{FF2B5EF4-FFF2-40B4-BE49-F238E27FC236}">
                <a16:creationId xmlns:a16="http://schemas.microsoft.com/office/drawing/2014/main" id="{F0CCF451-E3B8-6FF1-7CB7-1A8A79C515BC}"/>
              </a:ext>
            </a:extLst>
          </p:cNvPr>
          <p:cNvSpPr>
            <a:spLocks/>
          </p:cNvSpPr>
          <p:nvPr/>
        </p:nvSpPr>
        <p:spPr bwMode="auto">
          <a:xfrm flipH="1">
            <a:off x="6677341" y="6507503"/>
            <a:ext cx="3375023" cy="1272333"/>
          </a:xfrm>
          <a:custGeom>
            <a:avLst/>
            <a:gdLst>
              <a:gd name="T0" fmla="*/ 786 w 786"/>
              <a:gd name="T1" fmla="*/ 29 h 138"/>
              <a:gd name="T2" fmla="*/ 786 w 786"/>
              <a:gd name="T3" fmla="*/ 138 h 138"/>
              <a:gd name="T4" fmla="*/ 0 w 786"/>
              <a:gd name="T5" fmla="*/ 138 h 138"/>
              <a:gd name="T6" fmla="*/ 786 w 786"/>
              <a:gd name="T7" fmla="*/ 29 h 138"/>
            </a:gdLst>
            <a:ahLst/>
            <a:cxnLst>
              <a:cxn ang="0">
                <a:pos x="T0" y="T1"/>
              </a:cxn>
              <a:cxn ang="0">
                <a:pos x="T2" y="T3"/>
              </a:cxn>
              <a:cxn ang="0">
                <a:pos x="T4" y="T5"/>
              </a:cxn>
              <a:cxn ang="0">
                <a:pos x="T6" y="T7"/>
              </a:cxn>
            </a:cxnLst>
            <a:rect l="0" t="0" r="r" b="b"/>
            <a:pathLst>
              <a:path w="786" h="138">
                <a:moveTo>
                  <a:pt x="786" y="29"/>
                </a:moveTo>
                <a:cubicBezTo>
                  <a:pt x="786" y="138"/>
                  <a:pt x="786" y="138"/>
                  <a:pt x="786" y="138"/>
                </a:cubicBezTo>
                <a:cubicBezTo>
                  <a:pt x="0" y="138"/>
                  <a:pt x="0" y="138"/>
                  <a:pt x="0" y="138"/>
                </a:cubicBezTo>
                <a:cubicBezTo>
                  <a:pt x="465" y="0"/>
                  <a:pt x="696" y="13"/>
                  <a:pt x="786" y="29"/>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TextBox 32">
            <a:extLst>
              <a:ext uri="{FF2B5EF4-FFF2-40B4-BE49-F238E27FC236}">
                <a16:creationId xmlns:a16="http://schemas.microsoft.com/office/drawing/2014/main" id="{0DCA98E9-F5FB-87B0-39DF-3E4B1D52EA62}"/>
              </a:ext>
            </a:extLst>
          </p:cNvPr>
          <p:cNvSpPr txBox="1"/>
          <p:nvPr/>
        </p:nvSpPr>
        <p:spPr>
          <a:xfrm>
            <a:off x="6690613" y="5583877"/>
            <a:ext cx="2921188" cy="1058175"/>
          </a:xfrm>
          <a:prstGeom prst="rect">
            <a:avLst/>
          </a:prstGeom>
          <a:noFill/>
        </p:spPr>
        <p:txBody>
          <a:bodyPr wrap="square" rtlCol="0">
            <a:spAutoFit/>
          </a:bodyPr>
          <a:lstStyle/>
          <a:p>
            <a:pPr marL="0" marR="0">
              <a:lnSpc>
                <a:spcPct val="87000"/>
              </a:lnSpc>
              <a:spcBef>
                <a:spcPts val="0"/>
              </a:spcBef>
              <a:spcAft>
                <a:spcPts val="600"/>
              </a:spcAft>
            </a:pPr>
            <a:r>
              <a:rPr lang="en-US" sz="1600" dirty="0">
                <a:solidFill>
                  <a:srgbClr val="004B87"/>
                </a:solidFill>
                <a:latin typeface="Century Gothic" panose="020B0502020202020204" pitchFamily="34" charset="0"/>
                <a:cs typeface="Arial" panose="020B0604020202020204" pitchFamily="34" charset="0"/>
              </a:rPr>
              <a:t>Leading the Way in Nuclear Information Management - </a:t>
            </a:r>
          </a:p>
          <a:p>
            <a:r>
              <a:rPr lang="en-US" sz="1600" dirty="0">
                <a:solidFill>
                  <a:srgbClr val="004B87"/>
                </a:solidFill>
                <a:latin typeface="Century Gothic" panose="020B0502020202020204" pitchFamily="34" charset="0"/>
                <a:cs typeface="Arial" panose="020B0604020202020204" pitchFamily="34" charset="0"/>
              </a:rPr>
              <a:t>Now and in the Future</a:t>
            </a:r>
            <a:endParaRPr lang="en-US" sz="1800" dirty="0">
              <a:solidFill>
                <a:srgbClr val="004B87"/>
              </a:solidFill>
              <a:latin typeface="Century Gothic" panose="020B0502020202020204" pitchFamily="34" charset="0"/>
              <a:cs typeface="Arial" panose="020B0604020202020204" pitchFamily="34" charset="0"/>
            </a:endParaRPr>
          </a:p>
        </p:txBody>
      </p:sp>
      <p:sp>
        <p:nvSpPr>
          <p:cNvPr id="38" name="Freeform 16">
            <a:extLst>
              <a:ext uri="{FF2B5EF4-FFF2-40B4-BE49-F238E27FC236}">
                <a16:creationId xmlns:a16="http://schemas.microsoft.com/office/drawing/2014/main" id="{838B4203-D229-C7EF-4D16-665672D45603}"/>
              </a:ext>
            </a:extLst>
          </p:cNvPr>
          <p:cNvSpPr>
            <a:spLocks/>
          </p:cNvSpPr>
          <p:nvPr/>
        </p:nvSpPr>
        <p:spPr bwMode="auto">
          <a:xfrm rot="10800000" flipH="1">
            <a:off x="6683375" y="0"/>
            <a:ext cx="3381054" cy="1118826"/>
          </a:xfrm>
          <a:custGeom>
            <a:avLst/>
            <a:gdLst>
              <a:gd name="T0" fmla="*/ 1047 w 1047"/>
              <a:gd name="T1" fmla="*/ 0 h 873"/>
              <a:gd name="T2" fmla="*/ 1047 w 1047"/>
              <a:gd name="T3" fmla="*/ 873 h 873"/>
              <a:gd name="T4" fmla="*/ 0 w 1047"/>
              <a:gd name="T5" fmla="*/ 873 h 873"/>
              <a:gd name="T6" fmla="*/ 0 w 1047"/>
              <a:gd name="T7" fmla="*/ 361 h 873"/>
              <a:gd name="T8" fmla="*/ 1047 w 1047"/>
              <a:gd name="T9" fmla="*/ 0 h 873"/>
            </a:gdLst>
            <a:ahLst/>
            <a:cxnLst>
              <a:cxn ang="0">
                <a:pos x="T0" y="T1"/>
              </a:cxn>
              <a:cxn ang="0">
                <a:pos x="T2" y="T3"/>
              </a:cxn>
              <a:cxn ang="0">
                <a:pos x="T4" y="T5"/>
              </a:cxn>
              <a:cxn ang="0">
                <a:pos x="T6" y="T7"/>
              </a:cxn>
              <a:cxn ang="0">
                <a:pos x="T8" y="T9"/>
              </a:cxn>
            </a:cxnLst>
            <a:rect l="0" t="0" r="r" b="b"/>
            <a:pathLst>
              <a:path w="1047" h="873">
                <a:moveTo>
                  <a:pt x="1047" y="0"/>
                </a:moveTo>
                <a:cubicBezTo>
                  <a:pt x="1047" y="873"/>
                  <a:pt x="1047" y="873"/>
                  <a:pt x="1047" y="873"/>
                </a:cubicBezTo>
                <a:cubicBezTo>
                  <a:pt x="0" y="873"/>
                  <a:pt x="0" y="873"/>
                  <a:pt x="0" y="873"/>
                </a:cubicBezTo>
                <a:cubicBezTo>
                  <a:pt x="0" y="361"/>
                  <a:pt x="0" y="361"/>
                  <a:pt x="0" y="361"/>
                </a:cubicBezTo>
                <a:cubicBezTo>
                  <a:pt x="610" y="444"/>
                  <a:pt x="945" y="142"/>
                  <a:pt x="1047" y="0"/>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17">
            <a:extLst>
              <a:ext uri="{FF2B5EF4-FFF2-40B4-BE49-F238E27FC236}">
                <a16:creationId xmlns:a16="http://schemas.microsoft.com/office/drawing/2014/main" id="{01B76D7A-0AF7-FC50-620F-625B49871CBF}"/>
              </a:ext>
            </a:extLst>
          </p:cNvPr>
          <p:cNvSpPr>
            <a:spLocks/>
          </p:cNvSpPr>
          <p:nvPr/>
        </p:nvSpPr>
        <p:spPr bwMode="auto">
          <a:xfrm flipH="1">
            <a:off x="2030" y="5740553"/>
            <a:ext cx="3412378" cy="2039284"/>
          </a:xfrm>
          <a:custGeom>
            <a:avLst/>
            <a:gdLst>
              <a:gd name="T0" fmla="*/ 1047 w 1047"/>
              <a:gd name="T1" fmla="*/ 0 h 1193"/>
              <a:gd name="T2" fmla="*/ 1047 w 1047"/>
              <a:gd name="T3" fmla="*/ 1193 h 1193"/>
              <a:gd name="T4" fmla="*/ 0 w 1047"/>
              <a:gd name="T5" fmla="*/ 1193 h 1193"/>
              <a:gd name="T6" fmla="*/ 0 w 1047"/>
              <a:gd name="T7" fmla="*/ 442 h 1193"/>
              <a:gd name="T8" fmla="*/ 1047 w 1047"/>
              <a:gd name="T9" fmla="*/ 0 h 1193"/>
            </a:gdLst>
            <a:ahLst/>
            <a:cxnLst>
              <a:cxn ang="0">
                <a:pos x="T0" y="T1"/>
              </a:cxn>
              <a:cxn ang="0">
                <a:pos x="T2" y="T3"/>
              </a:cxn>
              <a:cxn ang="0">
                <a:pos x="T4" y="T5"/>
              </a:cxn>
              <a:cxn ang="0">
                <a:pos x="T6" y="T7"/>
              </a:cxn>
              <a:cxn ang="0">
                <a:pos x="T8" y="T9"/>
              </a:cxn>
            </a:cxnLst>
            <a:rect l="0" t="0" r="r" b="b"/>
            <a:pathLst>
              <a:path w="1047" h="1193">
                <a:moveTo>
                  <a:pt x="1047" y="0"/>
                </a:moveTo>
                <a:cubicBezTo>
                  <a:pt x="1047" y="1193"/>
                  <a:pt x="1047" y="1193"/>
                  <a:pt x="1047" y="1193"/>
                </a:cubicBezTo>
                <a:cubicBezTo>
                  <a:pt x="0" y="1193"/>
                  <a:pt x="0" y="1193"/>
                  <a:pt x="0" y="1193"/>
                </a:cubicBezTo>
                <a:cubicBezTo>
                  <a:pt x="0" y="442"/>
                  <a:pt x="0" y="442"/>
                  <a:pt x="0" y="442"/>
                </a:cubicBezTo>
                <a:cubicBezTo>
                  <a:pt x="610" y="526"/>
                  <a:pt x="945" y="142"/>
                  <a:pt x="1047" y="0"/>
                </a:cubicBezTo>
                <a:close/>
              </a:path>
            </a:pathLst>
          </a:custGeom>
          <a:solidFill>
            <a:schemeClr val="tx1"/>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srgbClr val="004B87"/>
              </a:solidFill>
            </a:endParaRPr>
          </a:p>
        </p:txBody>
      </p:sp>
      <p:sp>
        <p:nvSpPr>
          <p:cNvPr id="11" name="TextBox 10"/>
          <p:cNvSpPr txBox="1"/>
          <p:nvPr/>
        </p:nvSpPr>
        <p:spPr>
          <a:xfrm>
            <a:off x="99778" y="6507504"/>
            <a:ext cx="2848707" cy="1138773"/>
          </a:xfrm>
          <a:prstGeom prst="rect">
            <a:avLst/>
          </a:prstGeom>
          <a:noFill/>
          <a:effectLst/>
        </p:spPr>
        <p:txBody>
          <a:bodyPr wrap="square" rtlCol="0">
            <a:spAutoFit/>
          </a:bodyPr>
          <a:lstStyle/>
          <a:p>
            <a:r>
              <a:rPr lang="en-US" dirty="0">
                <a:solidFill>
                  <a:srgbClr val="004B87"/>
                </a:solidFill>
                <a:latin typeface="Century Gothic" panose="020B0502020202020204" pitchFamily="34" charset="0"/>
                <a:cs typeface="Arial" panose="020B0604020202020204" pitchFamily="34" charset="0"/>
              </a:rPr>
              <a:t>Contact Information</a:t>
            </a:r>
          </a:p>
          <a:p>
            <a:r>
              <a:rPr lang="en-US" sz="1200" dirty="0">
                <a:solidFill>
                  <a:srgbClr val="004B87"/>
                </a:solidFill>
              </a:rPr>
              <a:t>NIRMA Administrator</a:t>
            </a:r>
          </a:p>
          <a:p>
            <a:r>
              <a:rPr lang="en-US" sz="1200" u="sng" dirty="0">
                <a:solidFill>
                  <a:srgbClr val="004B87"/>
                </a:solidFill>
              </a:rPr>
              <a:t>nirma@nirma.org</a:t>
            </a:r>
          </a:p>
          <a:p>
            <a:r>
              <a:rPr lang="en-US" sz="1200" dirty="0">
                <a:solidFill>
                  <a:srgbClr val="004B87"/>
                </a:solidFill>
              </a:rPr>
              <a:t>Go to </a:t>
            </a:r>
            <a:r>
              <a:rPr lang="en-US" sz="1200" u="sng" dirty="0">
                <a:solidFill>
                  <a:srgbClr val="00B0F0"/>
                </a:solidFill>
              </a:rPr>
              <a:t>nirma.org</a:t>
            </a:r>
            <a:r>
              <a:rPr lang="en-US" sz="1200" dirty="0">
                <a:solidFill>
                  <a:srgbClr val="00B0F0"/>
                </a:solidFill>
              </a:rPr>
              <a:t> </a:t>
            </a:r>
            <a:r>
              <a:rPr lang="en-US" sz="1200" dirty="0">
                <a:solidFill>
                  <a:srgbClr val="004B87"/>
                </a:solidFill>
              </a:rPr>
              <a:t>for Symposium updates and registration forms.</a:t>
            </a:r>
          </a:p>
        </p:txBody>
      </p:sp>
      <p:sp>
        <p:nvSpPr>
          <p:cNvPr id="3" name="TextBox 2"/>
          <p:cNvSpPr txBox="1"/>
          <p:nvPr/>
        </p:nvSpPr>
        <p:spPr>
          <a:xfrm>
            <a:off x="2557711" y="6092005"/>
            <a:ext cx="727810" cy="415498"/>
          </a:xfrm>
          <a:prstGeom prst="rect">
            <a:avLst/>
          </a:prstGeom>
          <a:noFill/>
        </p:spPr>
        <p:txBody>
          <a:bodyPr wrap="square" rtlCol="0">
            <a:spAutoFit/>
          </a:bodyPr>
          <a:lstStyle/>
          <a:p>
            <a:pPr algn="ctr"/>
            <a:r>
              <a:rPr lang="en-US" sz="700" dirty="0">
                <a:latin typeface="Arial" panose="020B0604020202020204" pitchFamily="34" charset="0"/>
                <a:cs typeface="Arial" panose="020B0604020202020204" pitchFamily="34" charset="0"/>
              </a:rPr>
              <a:t>NIRMA</a:t>
            </a:r>
          </a:p>
          <a:p>
            <a:pPr algn="ctr"/>
            <a:r>
              <a:rPr lang="en-US" sz="700" dirty="0">
                <a:latin typeface="Arial" panose="020B0604020202020204" pitchFamily="34" charset="0"/>
                <a:cs typeface="Arial" panose="020B0604020202020204" pitchFamily="34" charset="0"/>
              </a:rPr>
              <a:t>Tri-fold </a:t>
            </a:r>
            <a:br>
              <a:rPr lang="en-US" sz="700" dirty="0">
                <a:latin typeface="Arial" panose="020B0604020202020204" pitchFamily="34" charset="0"/>
                <a:cs typeface="Arial" panose="020B0604020202020204" pitchFamily="34" charset="0"/>
              </a:rPr>
            </a:br>
            <a:r>
              <a:rPr lang="en-US" sz="700" dirty="0">
                <a:latin typeface="Arial" panose="020B0604020202020204" pitchFamily="34" charset="0"/>
                <a:cs typeface="Arial" panose="020B0604020202020204" pitchFamily="34" charset="0"/>
              </a:rPr>
              <a:t>Rev 2 06.25</a:t>
            </a:r>
          </a:p>
        </p:txBody>
      </p:sp>
      <p:pic>
        <p:nvPicPr>
          <p:cNvPr id="6" name="Graphic 5" descr="Atom with solid fill">
            <a:extLst>
              <a:ext uri="{FF2B5EF4-FFF2-40B4-BE49-F238E27FC236}">
                <a16:creationId xmlns:a16="http://schemas.microsoft.com/office/drawing/2014/main" id="{7332D811-44ED-E4F6-8639-1675A3752C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066067" y="6355521"/>
            <a:ext cx="914400" cy="914400"/>
          </a:xfrm>
          <a:prstGeom prst="rect">
            <a:avLst/>
          </a:prstGeom>
        </p:spPr>
      </p:pic>
    </p:spTree>
    <p:extLst>
      <p:ext uri="{BB962C8B-B14F-4D97-AF65-F5344CB8AC3E}">
        <p14:creationId xmlns:p14="http://schemas.microsoft.com/office/powerpoint/2010/main" val="3521042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E5F3FF"/>
        </a:solidFill>
        <a:effectLst/>
      </p:bgPr>
    </p:bg>
    <p:spTree>
      <p:nvGrpSpPr>
        <p:cNvPr id="1" name=""/>
        <p:cNvGrpSpPr/>
        <p:nvPr/>
      </p:nvGrpSpPr>
      <p:grpSpPr>
        <a:xfrm>
          <a:off x="0" y="0"/>
          <a:ext cx="0" cy="0"/>
          <a:chOff x="0" y="0"/>
          <a:chExt cx="0" cy="0"/>
        </a:xfrm>
      </p:grpSpPr>
      <p:sp>
        <p:nvSpPr>
          <p:cNvPr id="26" name="TextBox 25"/>
          <p:cNvSpPr txBox="1"/>
          <p:nvPr/>
        </p:nvSpPr>
        <p:spPr>
          <a:xfrm>
            <a:off x="3531702" y="1317554"/>
            <a:ext cx="3160452" cy="3739485"/>
          </a:xfrm>
          <a:prstGeom prst="rect">
            <a:avLst/>
          </a:prstGeom>
          <a:solidFill>
            <a:srgbClr val="1F5DA1"/>
          </a:solidFill>
          <a:effectLst>
            <a:outerShdw blurRad="50800" dist="38100" dir="2700000" sx="182000" sy="182000" algn="tl" rotWithShape="0">
              <a:prstClr val="black">
                <a:alpha val="0"/>
              </a:prstClr>
            </a:outerShdw>
          </a:effectLst>
        </p:spPr>
        <p:txBody>
          <a:bodyPr wrap="square" rtlCol="0">
            <a:spAutoFit/>
          </a:bodyPr>
          <a:lstStyle/>
          <a:p>
            <a:r>
              <a:rPr lang="en-US" sz="1600" b="1" dirty="0">
                <a:solidFill>
                  <a:schemeClr val="bg1"/>
                </a:solidFill>
              </a:rPr>
              <a:t>Purpose</a:t>
            </a:r>
          </a:p>
          <a:p>
            <a:r>
              <a:rPr lang="en-US" sz="1100" dirty="0">
                <a:solidFill>
                  <a:schemeClr val="bg1"/>
                </a:solidFill>
              </a:rPr>
              <a:t>The primary purpose of the Membership and Marketing (M&amp;M) Business Unit is to provide information  on NIRMA to the current NIRMA membership as well as reach out to the nuclear industry in both private and government organizations, marketing and promoting the benefits of the NIRMA organization. Building the NIRMA organization by bringing on new members from every avenue making the NIRMA organization robust and diverse with the knowledge each member brings on board to share with the whole NIRMA organization. </a:t>
            </a:r>
          </a:p>
          <a:p>
            <a:r>
              <a:rPr lang="en-US" sz="1600" b="1" dirty="0">
                <a:solidFill>
                  <a:schemeClr val="bg1"/>
                </a:solidFill>
              </a:rPr>
              <a:t>Scope</a:t>
            </a:r>
          </a:p>
          <a:p>
            <a:r>
              <a:rPr lang="en-US" sz="1100" dirty="0">
                <a:solidFill>
                  <a:schemeClr val="bg1"/>
                </a:solidFill>
              </a:rPr>
              <a:t>To effectively provide good communication to NIRMA  members on the news and information regarding the NIRMA organization, as well as marketing the NIRMA organization to the nuclear industry to  build the membership and promote information management.  </a:t>
            </a:r>
          </a:p>
          <a:p>
            <a:endParaRPr lang="en-US" sz="700" dirty="0">
              <a:solidFill>
                <a:schemeClr val="bg1"/>
              </a:solidFill>
            </a:endParaRPr>
          </a:p>
        </p:txBody>
      </p:sp>
      <p:sp>
        <p:nvSpPr>
          <p:cNvPr id="15" name="Rectangle 14"/>
          <p:cNvSpPr/>
          <p:nvPr/>
        </p:nvSpPr>
        <p:spPr>
          <a:xfrm>
            <a:off x="3408590" y="0"/>
            <a:ext cx="3283564" cy="7772400"/>
          </a:xfrm>
          <a:prstGeom prst="rect">
            <a:avLst/>
          </a:prstGeom>
          <a:solidFill>
            <a:srgbClr val="00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7">
            <a:extLst>
              <a:ext uri="{FF2B5EF4-FFF2-40B4-BE49-F238E27FC236}">
                <a16:creationId xmlns:a16="http://schemas.microsoft.com/office/drawing/2014/main" id="{8DF97AD6-C202-E0F8-7A5C-73CD82A40E87}"/>
              </a:ext>
            </a:extLst>
          </p:cNvPr>
          <p:cNvSpPr>
            <a:spLocks/>
          </p:cNvSpPr>
          <p:nvPr/>
        </p:nvSpPr>
        <p:spPr bwMode="auto">
          <a:xfrm flipH="1" flipV="1">
            <a:off x="-6034" y="-9"/>
            <a:ext cx="3414128" cy="5787957"/>
          </a:xfrm>
          <a:custGeom>
            <a:avLst/>
            <a:gdLst>
              <a:gd name="T0" fmla="*/ 1047 w 1047"/>
              <a:gd name="T1" fmla="*/ 0 h 1193"/>
              <a:gd name="T2" fmla="*/ 1047 w 1047"/>
              <a:gd name="T3" fmla="*/ 1193 h 1193"/>
              <a:gd name="T4" fmla="*/ 0 w 1047"/>
              <a:gd name="T5" fmla="*/ 1193 h 1193"/>
              <a:gd name="T6" fmla="*/ 0 w 1047"/>
              <a:gd name="T7" fmla="*/ 442 h 1193"/>
              <a:gd name="T8" fmla="*/ 1047 w 1047"/>
              <a:gd name="T9" fmla="*/ 0 h 1193"/>
            </a:gdLst>
            <a:ahLst/>
            <a:cxnLst>
              <a:cxn ang="0">
                <a:pos x="T0" y="T1"/>
              </a:cxn>
              <a:cxn ang="0">
                <a:pos x="T2" y="T3"/>
              </a:cxn>
              <a:cxn ang="0">
                <a:pos x="T4" y="T5"/>
              </a:cxn>
              <a:cxn ang="0">
                <a:pos x="T6" y="T7"/>
              </a:cxn>
              <a:cxn ang="0">
                <a:pos x="T8" y="T9"/>
              </a:cxn>
            </a:cxnLst>
            <a:rect l="0" t="0" r="r" b="b"/>
            <a:pathLst>
              <a:path w="1047" h="1193">
                <a:moveTo>
                  <a:pt x="1047" y="0"/>
                </a:moveTo>
                <a:cubicBezTo>
                  <a:pt x="1047" y="1193"/>
                  <a:pt x="1047" y="1193"/>
                  <a:pt x="1047" y="1193"/>
                </a:cubicBezTo>
                <a:cubicBezTo>
                  <a:pt x="0" y="1193"/>
                  <a:pt x="0" y="1193"/>
                  <a:pt x="0" y="1193"/>
                </a:cubicBezTo>
                <a:cubicBezTo>
                  <a:pt x="0" y="442"/>
                  <a:pt x="0" y="442"/>
                  <a:pt x="0" y="442"/>
                </a:cubicBezTo>
                <a:cubicBezTo>
                  <a:pt x="610" y="526"/>
                  <a:pt x="945" y="142"/>
                  <a:pt x="1047" y="0"/>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Rectangle 10">
            <a:extLst>
              <a:ext uri="{FF2B5EF4-FFF2-40B4-BE49-F238E27FC236}">
                <a16:creationId xmlns:a16="http://schemas.microsoft.com/office/drawing/2014/main" id="{F46B104B-9246-4BD8-82B2-838D37949840}"/>
              </a:ext>
            </a:extLst>
          </p:cNvPr>
          <p:cNvSpPr/>
          <p:nvPr/>
        </p:nvSpPr>
        <p:spPr>
          <a:xfrm>
            <a:off x="99047" y="-24343"/>
            <a:ext cx="3088216" cy="997120"/>
          </a:xfrm>
          <a:prstGeom prst="rect">
            <a:avLst/>
          </a:prstGeom>
          <a:noFill/>
          <a:ln>
            <a:noFill/>
          </a:ln>
          <a:effectLst/>
        </p:spPr>
        <p:style>
          <a:lnRef idx="2">
            <a:schemeClr val="accent5"/>
          </a:lnRef>
          <a:fillRef idx="1">
            <a:schemeClr val="lt1"/>
          </a:fillRef>
          <a:effectRef idx="0">
            <a:schemeClr val="accent5"/>
          </a:effectRef>
          <a:fontRef idx="minor">
            <a:schemeClr val="dk1"/>
          </a:fontRef>
        </p:style>
        <p:txBody>
          <a:bodyPr rtlCol="0" anchor="ctr"/>
          <a:lstStyle/>
          <a:p>
            <a:pPr algn="ctr"/>
            <a:r>
              <a:rPr lang="en-US" sz="2400" b="1" u="sng" dirty="0">
                <a:ln w="0">
                  <a:noFill/>
                </a:ln>
                <a:solidFill>
                  <a:srgbClr val="004B87"/>
                </a:solidFill>
                <a:effectLst>
                  <a:outerShdw blurRad="50800" dist="38100" dir="2700000" algn="tl" rotWithShape="0">
                    <a:prstClr val="black">
                      <a:alpha val="40000"/>
                    </a:prstClr>
                  </a:outerShdw>
                </a:effectLst>
                <a:latin typeface="Aptos" panose="020B0004020202020204" pitchFamily="34" charset="0"/>
              </a:rPr>
              <a:t>About NIRMA</a:t>
            </a:r>
          </a:p>
        </p:txBody>
      </p:sp>
      <p:sp>
        <p:nvSpPr>
          <p:cNvPr id="8" name="Freeform 17">
            <a:extLst>
              <a:ext uri="{FF2B5EF4-FFF2-40B4-BE49-F238E27FC236}">
                <a16:creationId xmlns:a16="http://schemas.microsoft.com/office/drawing/2014/main" id="{1BEB841C-DA64-F08E-E841-3D0D3BDE0E65}"/>
              </a:ext>
            </a:extLst>
          </p:cNvPr>
          <p:cNvSpPr>
            <a:spLocks/>
          </p:cNvSpPr>
          <p:nvPr/>
        </p:nvSpPr>
        <p:spPr bwMode="auto">
          <a:xfrm flipH="1">
            <a:off x="6692152" y="4961106"/>
            <a:ext cx="3366247" cy="2809560"/>
          </a:xfrm>
          <a:custGeom>
            <a:avLst/>
            <a:gdLst>
              <a:gd name="T0" fmla="*/ 1047 w 1047"/>
              <a:gd name="T1" fmla="*/ 0 h 1193"/>
              <a:gd name="T2" fmla="*/ 1047 w 1047"/>
              <a:gd name="T3" fmla="*/ 1193 h 1193"/>
              <a:gd name="T4" fmla="*/ 0 w 1047"/>
              <a:gd name="T5" fmla="*/ 1193 h 1193"/>
              <a:gd name="T6" fmla="*/ 0 w 1047"/>
              <a:gd name="T7" fmla="*/ 442 h 1193"/>
              <a:gd name="T8" fmla="*/ 1047 w 1047"/>
              <a:gd name="T9" fmla="*/ 0 h 1193"/>
            </a:gdLst>
            <a:ahLst/>
            <a:cxnLst>
              <a:cxn ang="0">
                <a:pos x="T0" y="T1"/>
              </a:cxn>
              <a:cxn ang="0">
                <a:pos x="T2" y="T3"/>
              </a:cxn>
              <a:cxn ang="0">
                <a:pos x="T4" y="T5"/>
              </a:cxn>
              <a:cxn ang="0">
                <a:pos x="T6" y="T7"/>
              </a:cxn>
              <a:cxn ang="0">
                <a:pos x="T8" y="T9"/>
              </a:cxn>
            </a:cxnLst>
            <a:rect l="0" t="0" r="r" b="b"/>
            <a:pathLst>
              <a:path w="1047" h="1193">
                <a:moveTo>
                  <a:pt x="1047" y="0"/>
                </a:moveTo>
                <a:cubicBezTo>
                  <a:pt x="1047" y="1193"/>
                  <a:pt x="1047" y="1193"/>
                  <a:pt x="1047" y="1193"/>
                </a:cubicBezTo>
                <a:cubicBezTo>
                  <a:pt x="0" y="1193"/>
                  <a:pt x="0" y="1193"/>
                  <a:pt x="0" y="1193"/>
                </a:cubicBezTo>
                <a:cubicBezTo>
                  <a:pt x="0" y="442"/>
                  <a:pt x="0" y="442"/>
                  <a:pt x="0" y="442"/>
                </a:cubicBezTo>
                <a:cubicBezTo>
                  <a:pt x="610" y="526"/>
                  <a:pt x="945" y="142"/>
                  <a:pt x="1047" y="0"/>
                </a:cubicBezTo>
                <a:close/>
              </a:path>
            </a:pathLst>
          </a:custGeom>
          <a:solidFill>
            <a:srgbClr val="A7D7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extBox 1">
            <a:extLst>
              <a:ext uri="{FF2B5EF4-FFF2-40B4-BE49-F238E27FC236}">
                <a16:creationId xmlns:a16="http://schemas.microsoft.com/office/drawing/2014/main" id="{6BAC0C9E-E2CE-45CB-BE8C-56D622274CD1}"/>
              </a:ext>
            </a:extLst>
          </p:cNvPr>
          <p:cNvSpPr txBox="1"/>
          <p:nvPr/>
        </p:nvSpPr>
        <p:spPr>
          <a:xfrm>
            <a:off x="183845" y="765102"/>
            <a:ext cx="3165624" cy="7222490"/>
          </a:xfrm>
          <a:prstGeom prst="rect">
            <a:avLst/>
          </a:prstGeom>
          <a:noFill/>
        </p:spPr>
        <p:txBody>
          <a:bodyPr wrap="square" rtlCol="0">
            <a:spAutoFit/>
          </a:bodyPr>
          <a:lstStyle>
            <a:defPPr>
              <a:defRPr lang="en-US"/>
            </a:defPPr>
            <a:lvl1pPr>
              <a:defRPr sz="1400" b="1">
                <a:solidFill>
                  <a:schemeClr val="bg1"/>
                </a:solidFill>
                <a:latin typeface="Calibri" panose="020F0502020204030204" pitchFamily="34" charset="0"/>
                <a:cs typeface="Calibri" panose="020F0502020204030204" pitchFamily="34" charset="0"/>
              </a:defRPr>
            </a:lvl1pPr>
          </a:lstStyle>
          <a:p>
            <a:pPr>
              <a:spcAft>
                <a:spcPts val="1200"/>
              </a:spcAft>
            </a:pPr>
            <a:r>
              <a:rPr lang="en-US" sz="1100" b="0" dirty="0">
                <a:latin typeface="Aptos" panose="020B0004020202020204" pitchFamily="34" charset="0"/>
              </a:rPr>
              <a:t>The </a:t>
            </a:r>
            <a:r>
              <a:rPr lang="en-US" sz="1100" dirty="0">
                <a:solidFill>
                  <a:srgbClr val="004B87"/>
                </a:solidFill>
                <a:latin typeface="Aptos" panose="020B0004020202020204" pitchFamily="34" charset="0"/>
              </a:rPr>
              <a:t>Nuclear Information and Records Management Association (NIRMA) </a:t>
            </a:r>
            <a:r>
              <a:rPr lang="en-US" sz="1100" b="0" dirty="0">
                <a:latin typeface="Aptos" panose="020B0004020202020204" pitchFamily="34" charset="0"/>
              </a:rPr>
              <a:t>is the nuclear industry’s leader in Information and Records Management. Since 1977, NIRMA has been uniquely qualified to provide guidance to commercial and Department of Energy facilities in the areas of quality records programs, regulatory compliance activities, electronic records initiatives, document management technologies, knowledge management issues, and industry benchmarking.</a:t>
            </a:r>
          </a:p>
          <a:p>
            <a:pPr>
              <a:spcAft>
                <a:spcPts val="1200"/>
              </a:spcAft>
            </a:pPr>
            <a:r>
              <a:rPr lang="en-US" sz="1100" b="0" dirty="0">
                <a:latin typeface="Aptos" panose="020B0004020202020204" pitchFamily="34" charset="0"/>
              </a:rPr>
              <a:t>NIRMA is also a standards development organization, supporting the ANSI/NIRMA CM 1.0-2007 (R2021), Guidelines for Configuration Management for Nuclear Facilities. </a:t>
            </a:r>
          </a:p>
          <a:p>
            <a:pPr>
              <a:spcAft>
                <a:spcPts val="1200"/>
              </a:spcAft>
            </a:pPr>
            <a:r>
              <a:rPr lang="en-US" sz="1100" b="0" dirty="0">
                <a:latin typeface="Aptos" panose="020B0004020202020204" pitchFamily="34" charset="0"/>
              </a:rPr>
              <a:t>NIRMA is a Not-For-Profit Corporation governed by a Board of Directors and has members from the U.S. as well as international communities. NIRMA provides information to its members through its website, educational webinars, Business Unit meetings and Annual Symposium.</a:t>
            </a:r>
          </a:p>
          <a:p>
            <a:endParaRPr lang="en-US" sz="1050" b="0" dirty="0">
              <a:latin typeface="Aptos" panose="020B0004020202020204" pitchFamily="34" charset="0"/>
            </a:endParaRPr>
          </a:p>
          <a:p>
            <a:pPr>
              <a:lnSpc>
                <a:spcPts val="500"/>
              </a:lnSpc>
            </a:pPr>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dirty="0">
              <a:latin typeface="Aptos" panose="020B0004020202020204" pitchFamily="34" charset="0"/>
            </a:endParaRPr>
          </a:p>
          <a:p>
            <a:endParaRPr lang="en-US" sz="1050" b="0" dirty="0">
              <a:latin typeface="Aptos" panose="020B0004020202020204" pitchFamily="34" charset="0"/>
            </a:endParaRPr>
          </a:p>
          <a:p>
            <a:endParaRPr lang="en-US" sz="1050" b="0" dirty="0">
              <a:latin typeface="Aptos" panose="020B0004020202020204" pitchFamily="34" charset="0"/>
            </a:endParaRPr>
          </a:p>
          <a:p>
            <a:endParaRPr lang="en-US" sz="1050" dirty="0">
              <a:latin typeface="Aptos" panose="020B0004020202020204" pitchFamily="34" charset="0"/>
            </a:endParaRPr>
          </a:p>
          <a:p>
            <a:pPr>
              <a:lnSpc>
                <a:spcPts val="500"/>
              </a:lnSpc>
            </a:pPr>
            <a:endParaRPr lang="en-US" sz="1050" dirty="0">
              <a:latin typeface="Aptos" panose="020B0004020202020204" pitchFamily="34" charset="0"/>
            </a:endParaRPr>
          </a:p>
          <a:p>
            <a:endParaRPr lang="en-US" sz="1100" b="0" dirty="0">
              <a:solidFill>
                <a:schemeClr val="tx1"/>
              </a:solidFill>
            </a:endParaRPr>
          </a:p>
        </p:txBody>
      </p:sp>
      <p:sp>
        <p:nvSpPr>
          <p:cNvPr id="3" name="Rectangle: Rounded Corners 2">
            <a:extLst>
              <a:ext uri="{FF2B5EF4-FFF2-40B4-BE49-F238E27FC236}">
                <a16:creationId xmlns:a16="http://schemas.microsoft.com/office/drawing/2014/main" id="{03636797-4243-B3B8-84FF-A398EF60215C}"/>
              </a:ext>
            </a:extLst>
          </p:cNvPr>
          <p:cNvSpPr/>
          <p:nvPr/>
        </p:nvSpPr>
        <p:spPr>
          <a:xfrm>
            <a:off x="295383" y="4883285"/>
            <a:ext cx="2811294" cy="1705477"/>
          </a:xfrm>
          <a:prstGeom prst="roundRect">
            <a:avLst/>
          </a:prstGeom>
          <a:solidFill>
            <a:schemeClr val="tx1"/>
          </a:solidFill>
          <a:ln w="38100">
            <a:solidFill>
              <a:srgbClr val="004B87"/>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rgbClr val="004B87"/>
                </a:solidFill>
                <a:latin typeface="Aptos" panose="020B0004020202020204" pitchFamily="34" charset="0"/>
              </a:rPr>
              <a:t>“NIRMA has something for everyone in our nuclear records industry.  From plants to research facilities to government agencies to vendors and consultants, we all learn from one another.” </a:t>
            </a:r>
          </a:p>
          <a:p>
            <a:pPr algn="r"/>
            <a:r>
              <a:rPr lang="en-US" sz="1000" dirty="0">
                <a:solidFill>
                  <a:schemeClr val="bg1"/>
                </a:solidFill>
                <a:latin typeface="Aptos" panose="020B0004020202020204" pitchFamily="34" charset="0"/>
              </a:rPr>
              <a:t>-Bruce Walters, CRM/NS</a:t>
            </a:r>
          </a:p>
          <a:p>
            <a:pPr algn="r"/>
            <a:r>
              <a:rPr lang="en-US" sz="1000" dirty="0">
                <a:solidFill>
                  <a:schemeClr val="bg1"/>
                </a:solidFill>
                <a:latin typeface="Aptos" panose="020B0004020202020204" pitchFamily="34" charset="0"/>
              </a:rPr>
              <a:t>-Director, Records Management</a:t>
            </a:r>
          </a:p>
          <a:p>
            <a:pPr algn="r"/>
            <a:r>
              <a:rPr lang="en-US" sz="1000" dirty="0">
                <a:solidFill>
                  <a:schemeClr val="bg1"/>
                </a:solidFill>
                <a:latin typeface="Aptos" panose="020B0004020202020204" pitchFamily="34" charset="0"/>
              </a:rPr>
              <a:t> -AECOM</a:t>
            </a:r>
            <a:endParaRPr lang="en-US" sz="1000" dirty="0">
              <a:solidFill>
                <a:schemeClr val="bg1"/>
              </a:solidFill>
            </a:endParaRPr>
          </a:p>
        </p:txBody>
      </p:sp>
      <p:sp>
        <p:nvSpPr>
          <p:cNvPr id="4" name="TextBox 3">
            <a:extLst>
              <a:ext uri="{FF2B5EF4-FFF2-40B4-BE49-F238E27FC236}">
                <a16:creationId xmlns:a16="http://schemas.microsoft.com/office/drawing/2014/main" id="{825F5884-DE34-4621-9B01-41F00256768B}"/>
              </a:ext>
            </a:extLst>
          </p:cNvPr>
          <p:cNvSpPr txBox="1"/>
          <p:nvPr/>
        </p:nvSpPr>
        <p:spPr>
          <a:xfrm>
            <a:off x="3483290" y="321159"/>
            <a:ext cx="3160452" cy="7348743"/>
          </a:xfrm>
          <a:prstGeom prst="rect">
            <a:avLst/>
          </a:prstGeom>
          <a:noFill/>
          <a:effectLst>
            <a:outerShdw blurRad="50800" dist="38100" dir="2700000" sx="182000" sy="182000" algn="tl" rotWithShape="0">
              <a:prstClr val="black">
                <a:alpha val="0"/>
              </a:prstClr>
            </a:outerShdw>
          </a:effectLst>
        </p:spPr>
        <p:txBody>
          <a:bodyPr wrap="square" rtlCol="0">
            <a:spAutoFit/>
          </a:bodyPr>
          <a:lstStyle/>
          <a:p>
            <a:pPr>
              <a:spcAft>
                <a:spcPts val="600"/>
              </a:spcAft>
            </a:pPr>
            <a:r>
              <a:rPr lang="en-US" sz="1800" b="1" dirty="0">
                <a:latin typeface="Aptos" panose="020B0004020202020204" pitchFamily="34" charset="0"/>
              </a:rPr>
              <a:t>Vision</a:t>
            </a:r>
          </a:p>
          <a:p>
            <a:pPr>
              <a:lnSpc>
                <a:spcPts val="1200"/>
              </a:lnSpc>
            </a:pPr>
            <a:r>
              <a:rPr lang="en-US" sz="1100" dirty="0">
                <a:latin typeface="Aptos" panose="020B0004020202020204" pitchFamily="34" charset="0"/>
              </a:rPr>
              <a:t>To be the internationally recognized authority for Information and Records Management Professionals amongst regulated industries or agencies and their regulators.</a:t>
            </a:r>
          </a:p>
          <a:p>
            <a:endParaRPr lang="en-US" sz="1100" dirty="0">
              <a:latin typeface="Aptos" panose="020B0004020202020204" pitchFamily="34" charset="0"/>
            </a:endParaRPr>
          </a:p>
          <a:p>
            <a:pPr>
              <a:spcAft>
                <a:spcPts val="600"/>
              </a:spcAft>
            </a:pPr>
            <a:r>
              <a:rPr lang="en-US" sz="1800" b="1" dirty="0">
                <a:latin typeface="Aptos" panose="020B0004020202020204" pitchFamily="34" charset="0"/>
              </a:rPr>
              <a:t>Mission</a:t>
            </a:r>
          </a:p>
          <a:p>
            <a:pPr>
              <a:lnSpc>
                <a:spcPts val="1200"/>
              </a:lnSpc>
            </a:pPr>
            <a:r>
              <a:rPr lang="en-US" sz="1100" dirty="0">
                <a:latin typeface="Aptos" panose="020B0004020202020204" pitchFamily="34" charset="0"/>
              </a:rPr>
              <a:t>To support regulated nuclear and selected industries, agencies, and their regulators in the development, implementation and administration of documents, records and information management processes to facilitate cost-effective operations and regulatory compliance.</a:t>
            </a:r>
          </a:p>
          <a:p>
            <a:endParaRPr lang="en-US" sz="1100" dirty="0">
              <a:latin typeface="Aptos" panose="020B0004020202020204" pitchFamily="34" charset="0"/>
            </a:endParaRPr>
          </a:p>
          <a:p>
            <a:pPr>
              <a:spcAft>
                <a:spcPts val="600"/>
              </a:spcAft>
            </a:pPr>
            <a:r>
              <a:rPr lang="en-US" sz="1800" b="1" dirty="0">
                <a:latin typeface="Aptos" panose="020B0004020202020204" pitchFamily="34" charset="0"/>
              </a:rPr>
              <a:t>Values</a:t>
            </a:r>
          </a:p>
          <a:p>
            <a:pPr>
              <a:lnSpc>
                <a:spcPts val="1200"/>
              </a:lnSpc>
            </a:pPr>
            <a:r>
              <a:rPr lang="en-US" sz="1100" dirty="0">
                <a:latin typeface="Aptos" panose="020B0004020202020204" pitchFamily="34" charset="0"/>
              </a:rPr>
              <a:t>To promote professionalism, continuing education, accountability, teamwork, integrity, respect and excellence in all endeavors.</a:t>
            </a:r>
          </a:p>
          <a:p>
            <a:pPr>
              <a:lnSpc>
                <a:spcPts val="900"/>
              </a:lnSpc>
            </a:pPr>
            <a:endParaRPr lang="en-US" sz="1100" dirty="0">
              <a:latin typeface="Aptos" panose="020B0004020202020204" pitchFamily="34" charset="0"/>
            </a:endParaRPr>
          </a:p>
          <a:p>
            <a:pPr>
              <a:spcAft>
                <a:spcPts val="600"/>
              </a:spcAft>
            </a:pPr>
            <a:r>
              <a:rPr lang="en-US" sz="1800" b="1" dirty="0">
                <a:latin typeface="Aptos" panose="020B0004020202020204" pitchFamily="34" charset="0"/>
              </a:rPr>
              <a:t>Professional Forum</a:t>
            </a:r>
          </a:p>
          <a:p>
            <a:pPr>
              <a:lnSpc>
                <a:spcPts val="1200"/>
              </a:lnSpc>
            </a:pPr>
            <a:r>
              <a:rPr lang="en-US" sz="1100" dirty="0">
                <a:latin typeface="Aptos" panose="020B0004020202020204" pitchFamily="34" charset="0"/>
              </a:rPr>
              <a:t>NIRMA provides individuals and their organizations with real and timely opportunities to:</a:t>
            </a:r>
          </a:p>
          <a:p>
            <a:pPr marL="171450" indent="-171450">
              <a:lnSpc>
                <a:spcPts val="1200"/>
              </a:lnSpc>
              <a:buFont typeface="Aptos" panose="020B0004020202020204" pitchFamily="34" charset="0"/>
              <a:buChar char="-"/>
            </a:pPr>
            <a:r>
              <a:rPr lang="en-US" sz="1050" dirty="0">
                <a:latin typeface="Aptos" panose="020B0004020202020204" pitchFamily="34" charset="0"/>
                <a:cs typeface="Calibri" panose="020F0502020204030204" pitchFamily="34" charset="0"/>
              </a:rPr>
              <a:t>Influence industry direction and regulatory policy</a:t>
            </a:r>
          </a:p>
          <a:p>
            <a:pPr marL="171450" indent="-171450">
              <a:lnSpc>
                <a:spcPts val="1200"/>
              </a:lnSpc>
              <a:buFont typeface="Aptos" panose="020B0004020202020204" pitchFamily="34" charset="0"/>
              <a:buChar char="-"/>
            </a:pPr>
            <a:r>
              <a:rPr lang="en-US" sz="1050" dirty="0">
                <a:latin typeface="Aptos" panose="020B0004020202020204" pitchFamily="34" charset="0"/>
                <a:cs typeface="Calibri" panose="020F0502020204030204" pitchFamily="34" charset="0"/>
              </a:rPr>
              <a:t>Collaborate with industry peers on industry best practices</a:t>
            </a:r>
          </a:p>
          <a:p>
            <a:pPr marL="171450" indent="-171450">
              <a:lnSpc>
                <a:spcPts val="1200"/>
              </a:lnSpc>
              <a:buFont typeface="Aptos" panose="020B0004020202020204" pitchFamily="34" charset="0"/>
              <a:buChar char="-"/>
            </a:pPr>
            <a:r>
              <a:rPr lang="en-US" sz="1050" dirty="0">
                <a:latin typeface="Aptos" panose="020B0004020202020204" pitchFamily="34" charset="0"/>
                <a:cs typeface="Calibri" panose="020F0502020204030204" pitchFamily="34" charset="0"/>
              </a:rPr>
              <a:t>Contribute to resolution of emerging industry issues</a:t>
            </a:r>
          </a:p>
          <a:p>
            <a:pPr marL="171450" indent="-171450">
              <a:lnSpc>
                <a:spcPts val="1200"/>
              </a:lnSpc>
              <a:buFont typeface="Aptos" panose="020B0004020202020204" pitchFamily="34" charset="0"/>
              <a:buChar char="-"/>
            </a:pPr>
            <a:r>
              <a:rPr lang="en-US" sz="1050" dirty="0">
                <a:latin typeface="Aptos" panose="020B0004020202020204" pitchFamily="34" charset="0"/>
                <a:cs typeface="Calibri" panose="020F0502020204030204" pitchFamily="34" charset="0"/>
              </a:rPr>
              <a:t>Develop ANSI Standards and other technical and management guidance documents to address  evolving challenges in today’s energy environment</a:t>
            </a:r>
          </a:p>
          <a:p>
            <a:pPr marL="171450" indent="-171450">
              <a:lnSpc>
                <a:spcPts val="1200"/>
              </a:lnSpc>
              <a:buFont typeface="Aptos" panose="020B0004020202020204" pitchFamily="34" charset="0"/>
              <a:buChar char="-"/>
            </a:pPr>
            <a:r>
              <a:rPr lang="en-US" sz="1050" dirty="0">
                <a:latin typeface="Aptos" panose="020B0004020202020204" pitchFamily="34" charset="0"/>
                <a:cs typeface="Calibri" panose="020F0502020204030204" pitchFamily="34" charset="0"/>
              </a:rPr>
              <a:t>Develop and train Information Management staff in Records Management, Document Control, and Information Management basics</a:t>
            </a:r>
          </a:p>
          <a:p>
            <a:pPr marL="171450" indent="-171450">
              <a:lnSpc>
                <a:spcPts val="1200"/>
              </a:lnSpc>
              <a:buFont typeface="Arial" panose="020B0604020202020204" pitchFamily="34" charset="0"/>
              <a:buChar char="•"/>
            </a:pPr>
            <a:endParaRPr lang="en-US" sz="1100" dirty="0">
              <a:latin typeface="Aptos" panose="020B0004020202020204" pitchFamily="34" charset="0"/>
            </a:endParaRPr>
          </a:p>
          <a:p>
            <a:pPr>
              <a:lnSpc>
                <a:spcPts val="1200"/>
              </a:lnSpc>
            </a:pPr>
            <a:r>
              <a:rPr lang="en-US" sz="1100" dirty="0">
                <a:latin typeface="Aptos" panose="020B0004020202020204" pitchFamily="34" charset="0"/>
              </a:rPr>
              <a:t>In addition, individuals can assume leadership roles that support personal growth and development goals as well as provide direct benefit to their respective organizations.</a:t>
            </a:r>
          </a:p>
        </p:txBody>
      </p:sp>
      <p:sp>
        <p:nvSpPr>
          <p:cNvPr id="10" name="TextBox 9">
            <a:extLst>
              <a:ext uri="{FF2B5EF4-FFF2-40B4-BE49-F238E27FC236}">
                <a16:creationId xmlns:a16="http://schemas.microsoft.com/office/drawing/2014/main" id="{86A53D0F-C752-0319-890A-5AB54A6E713F}"/>
              </a:ext>
            </a:extLst>
          </p:cNvPr>
          <p:cNvSpPr txBox="1"/>
          <p:nvPr/>
        </p:nvSpPr>
        <p:spPr>
          <a:xfrm>
            <a:off x="6713572" y="280375"/>
            <a:ext cx="3258070" cy="6155788"/>
          </a:xfrm>
          <a:prstGeom prst="rect">
            <a:avLst/>
          </a:prstGeom>
          <a:noFill/>
        </p:spPr>
        <p:txBody>
          <a:bodyPr wrap="square">
            <a:spAutoFit/>
          </a:bodyPr>
          <a:lstStyle/>
          <a:p>
            <a:pPr>
              <a:spcAft>
                <a:spcPts val="600"/>
              </a:spcAft>
            </a:pPr>
            <a:r>
              <a:rPr lang="en-US" sz="1800" b="1" dirty="0">
                <a:solidFill>
                  <a:srgbClr val="004B87"/>
                </a:solidFill>
                <a:latin typeface="Aptos" panose="020B0004020202020204" pitchFamily="34" charset="0"/>
              </a:rPr>
              <a:t>Interfaces</a:t>
            </a:r>
          </a:p>
          <a:p>
            <a:pPr>
              <a:lnSpc>
                <a:spcPts val="1200"/>
              </a:lnSpc>
            </a:pPr>
            <a:r>
              <a:rPr lang="en-US" sz="1100" dirty="0">
                <a:solidFill>
                  <a:schemeClr val="bg1"/>
                </a:solidFill>
                <a:latin typeface="Aptos" panose="020B0004020202020204" pitchFamily="34" charset="0"/>
                <a:cs typeface="Calibri" panose="020F0502020204030204" pitchFamily="34" charset="0"/>
              </a:rPr>
              <a:t>NIRMA has developed advantageous</a:t>
            </a:r>
          </a:p>
          <a:p>
            <a:pPr>
              <a:lnSpc>
                <a:spcPts val="1200"/>
              </a:lnSpc>
            </a:pPr>
            <a:r>
              <a:rPr lang="en-US" sz="1100" dirty="0">
                <a:solidFill>
                  <a:schemeClr val="bg1"/>
                </a:solidFill>
                <a:latin typeface="Aptos" panose="020B0004020202020204" pitchFamily="34" charset="0"/>
                <a:cs typeface="Calibri" panose="020F0502020204030204" pitchFamily="34" charset="0"/>
              </a:rPr>
              <a:t>interfaces with several other professional organizations – in both the Nuclear and Information Management industries. A few examples of these relationships are listed below.</a:t>
            </a:r>
          </a:p>
          <a:p>
            <a:pPr>
              <a:lnSpc>
                <a:spcPts val="1200"/>
              </a:lnSpc>
            </a:pPr>
            <a:endParaRPr lang="en-US" sz="1100" dirty="0">
              <a:solidFill>
                <a:schemeClr val="bg1"/>
              </a:solidFill>
              <a:latin typeface="Aptos" panose="020B0004020202020204" pitchFamily="34" charset="0"/>
              <a:cs typeface="Calibri" panose="020F0502020204030204" pitchFamily="34" charset="0"/>
            </a:endParaRPr>
          </a:p>
          <a:p>
            <a:pPr>
              <a:lnSpc>
                <a:spcPts val="1200"/>
              </a:lnSpc>
            </a:pPr>
            <a:r>
              <a:rPr lang="en-US" sz="1100" b="1" dirty="0">
                <a:solidFill>
                  <a:srgbClr val="004B87"/>
                </a:solidFill>
                <a:latin typeface="Aptos" panose="020B0004020202020204" pitchFamily="34" charset="0"/>
                <a:cs typeface="Calibri" panose="020F0502020204030204" pitchFamily="34" charset="0"/>
              </a:rPr>
              <a:t>Nuclear Industry</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ANSI – American National Standard Institute</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ASME – American Society of Mechanical Engineers</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IAEA – International Atomic Energy Agency</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NEI -  Nuclear Energy Institute</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NITSL – Nuclear Information Technology Strategic Leadership</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NRC - Nuclear Regulatory Commission</a:t>
            </a:r>
          </a:p>
          <a:p>
            <a:pPr marL="171450" indent="-171450">
              <a:lnSpc>
                <a:spcPts val="1200"/>
              </a:lnSpc>
              <a:buFont typeface="Arial" panose="020B0604020202020204" pitchFamily="34" charset="0"/>
              <a:buChar char="•"/>
            </a:pPr>
            <a:endParaRPr lang="en-US" sz="1100" dirty="0">
              <a:solidFill>
                <a:schemeClr val="bg1"/>
              </a:solidFill>
              <a:latin typeface="Aptos" panose="020B0004020202020204" pitchFamily="34" charset="0"/>
              <a:cs typeface="Calibri" panose="020F0502020204030204" pitchFamily="34" charset="0"/>
            </a:endParaRPr>
          </a:p>
          <a:p>
            <a:pPr>
              <a:lnSpc>
                <a:spcPts val="1200"/>
              </a:lnSpc>
            </a:pPr>
            <a:r>
              <a:rPr lang="en-US" sz="1100" b="1" dirty="0">
                <a:solidFill>
                  <a:srgbClr val="004B87"/>
                </a:solidFill>
                <a:latin typeface="Aptos" panose="020B0004020202020204" pitchFamily="34" charset="0"/>
                <a:cs typeface="Calibri" panose="020F0502020204030204" pitchFamily="34" charset="0"/>
              </a:rPr>
              <a:t>Information Management</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AIIM </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AFFIRM – Association for Federal Information Resources Management </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ARMA International</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CMBG – Configuration Management Benchmarking Group</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EPRI – Electronic Power Research Institute</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ICRM – Institute of Certified Records Managers</a:t>
            </a:r>
          </a:p>
          <a:p>
            <a:pPr marL="171450" indent="-171450">
              <a:lnSpc>
                <a:spcPts val="1200"/>
              </a:lnSpc>
              <a:buFont typeface="Aptos" panose="020B0004020202020204" pitchFamily="34" charset="0"/>
              <a:buChar char="-"/>
            </a:pPr>
            <a:r>
              <a:rPr lang="en-US" sz="1100" dirty="0">
                <a:solidFill>
                  <a:schemeClr val="bg1"/>
                </a:solidFill>
                <a:latin typeface="Aptos" panose="020B0004020202020204" pitchFamily="34" charset="0"/>
                <a:cs typeface="Calibri" panose="020F0502020204030204" pitchFamily="34" charset="0"/>
              </a:rPr>
              <a:t>NARA – National Archives and Records Administration</a:t>
            </a:r>
          </a:p>
          <a:p>
            <a:pPr indent="-171450">
              <a:lnSpc>
                <a:spcPts val="1200"/>
              </a:lnSpc>
              <a:buFont typeface="Arial" panose="020B0604020202020204" pitchFamily="34" charset="0"/>
              <a:buChar char="•"/>
            </a:pPr>
            <a:endParaRPr lang="en-US" sz="1050" b="1" dirty="0">
              <a:solidFill>
                <a:srgbClr val="004B87"/>
              </a:solidFill>
              <a:latin typeface="Aptos" panose="020B0004020202020204" pitchFamily="34" charset="0"/>
              <a:cs typeface="Calibri" panose="020F0502020204030204" pitchFamily="34" charset="0"/>
            </a:endParaRPr>
          </a:p>
          <a:p>
            <a:pPr>
              <a:lnSpc>
                <a:spcPts val="1200"/>
              </a:lnSpc>
            </a:pPr>
            <a:endParaRPr lang="en-US" sz="1600" b="1" dirty="0">
              <a:solidFill>
                <a:srgbClr val="004B87"/>
              </a:solidFill>
            </a:endParaRPr>
          </a:p>
          <a:p>
            <a:pPr>
              <a:lnSpc>
                <a:spcPts val="1200"/>
              </a:lnSpc>
            </a:pPr>
            <a:endParaRPr lang="en-US" sz="1600" b="1" dirty="0">
              <a:solidFill>
                <a:srgbClr val="004B87"/>
              </a:solidFill>
            </a:endParaRPr>
          </a:p>
          <a:p>
            <a:pPr>
              <a:lnSpc>
                <a:spcPts val="1200"/>
              </a:lnSpc>
            </a:pPr>
            <a:endParaRPr lang="en-US" sz="1600" b="1" dirty="0">
              <a:solidFill>
                <a:srgbClr val="004B87"/>
              </a:solidFill>
            </a:endParaRPr>
          </a:p>
          <a:p>
            <a:pPr>
              <a:lnSpc>
                <a:spcPts val="1200"/>
              </a:lnSpc>
            </a:pPr>
            <a:endParaRPr lang="en-US" sz="1600" b="1" dirty="0">
              <a:solidFill>
                <a:srgbClr val="004B87"/>
              </a:solidFill>
            </a:endParaRPr>
          </a:p>
          <a:p>
            <a:pPr>
              <a:lnSpc>
                <a:spcPts val="1200"/>
              </a:lnSpc>
            </a:pPr>
            <a:endParaRPr lang="en-US" sz="1600" b="1" dirty="0">
              <a:solidFill>
                <a:srgbClr val="004B87"/>
              </a:solidFill>
            </a:endParaRPr>
          </a:p>
          <a:p>
            <a:pPr>
              <a:lnSpc>
                <a:spcPts val="1200"/>
              </a:lnSpc>
            </a:pPr>
            <a:endParaRPr lang="en-US" sz="1600" b="1" dirty="0">
              <a:solidFill>
                <a:srgbClr val="004B87"/>
              </a:solidFill>
            </a:endParaRPr>
          </a:p>
          <a:p>
            <a:pPr>
              <a:lnSpc>
                <a:spcPts val="1200"/>
              </a:lnSpc>
            </a:pPr>
            <a:endParaRPr lang="en-US" sz="1600" b="1" dirty="0">
              <a:solidFill>
                <a:srgbClr val="004B87"/>
              </a:solidFill>
            </a:endParaRPr>
          </a:p>
          <a:p>
            <a:pPr>
              <a:lnSpc>
                <a:spcPts val="1200"/>
              </a:lnSpc>
            </a:pPr>
            <a:endParaRPr lang="en-US" sz="1600" b="1" dirty="0">
              <a:solidFill>
                <a:srgbClr val="004B87"/>
              </a:solidFill>
            </a:endParaRPr>
          </a:p>
          <a:p>
            <a:pPr>
              <a:lnSpc>
                <a:spcPts val="1200"/>
              </a:lnSpc>
            </a:pPr>
            <a:endParaRPr lang="en-US" sz="1600" b="1" dirty="0">
              <a:solidFill>
                <a:srgbClr val="004B87"/>
              </a:solidFill>
            </a:endParaRPr>
          </a:p>
        </p:txBody>
      </p:sp>
      <p:sp>
        <p:nvSpPr>
          <p:cNvPr id="23" name="Rectangle: Rounded Corners 22">
            <a:extLst>
              <a:ext uri="{FF2B5EF4-FFF2-40B4-BE49-F238E27FC236}">
                <a16:creationId xmlns:a16="http://schemas.microsoft.com/office/drawing/2014/main" id="{21CE0698-64BE-D616-659D-C7EC00ACD40C}"/>
              </a:ext>
            </a:extLst>
          </p:cNvPr>
          <p:cNvSpPr/>
          <p:nvPr/>
        </p:nvSpPr>
        <p:spPr>
          <a:xfrm>
            <a:off x="6831814" y="4883285"/>
            <a:ext cx="3021586" cy="2671536"/>
          </a:xfrm>
          <a:prstGeom prst="roundRect">
            <a:avLst/>
          </a:prstGeom>
          <a:solidFill>
            <a:schemeClr val="tx1"/>
          </a:solidFill>
          <a:ln w="38100">
            <a:solidFill>
              <a:srgbClr val="004B87"/>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200"/>
              </a:lnSpc>
              <a:spcAft>
                <a:spcPts val="600"/>
              </a:spcAft>
            </a:pPr>
            <a:r>
              <a:rPr lang="en-US" sz="1600" b="1" dirty="0">
                <a:solidFill>
                  <a:srgbClr val="004B87"/>
                </a:solidFill>
                <a:latin typeface="Aptos" panose="020B0004020202020204" pitchFamily="34" charset="0"/>
              </a:rPr>
              <a:t>Professional Certification</a:t>
            </a:r>
          </a:p>
          <a:p>
            <a:pPr>
              <a:lnSpc>
                <a:spcPts val="1200"/>
              </a:lnSpc>
            </a:pPr>
            <a:r>
              <a:rPr lang="en-US" sz="1050" dirty="0">
                <a:solidFill>
                  <a:schemeClr val="bg1"/>
                </a:solidFill>
                <a:latin typeface="Aptos" panose="020B0004020202020204" pitchFamily="34" charset="0"/>
                <a:cs typeface="Calibri" panose="020F0502020204030204" pitchFamily="34" charset="0"/>
              </a:rPr>
              <a:t>NIRMA has a professional alliance with the Institute of Certified Records Managers (ICRM) where advanced certification and recognition of </a:t>
            </a:r>
            <a:r>
              <a:rPr lang="en-US" sz="1050" b="1" dirty="0">
                <a:solidFill>
                  <a:srgbClr val="004B87"/>
                </a:solidFill>
                <a:latin typeface="Aptos" panose="020B0004020202020204" pitchFamily="34" charset="0"/>
                <a:cs typeface="Calibri" panose="020F0502020204030204" pitchFamily="34" charset="0"/>
              </a:rPr>
              <a:t>Nuclear Information and Records Specialist (NS)</a:t>
            </a:r>
            <a:r>
              <a:rPr lang="en-US" sz="1050" dirty="0">
                <a:solidFill>
                  <a:schemeClr val="bg1"/>
                </a:solidFill>
                <a:latin typeface="Aptos" panose="020B0004020202020204" pitchFamily="34" charset="0"/>
                <a:cs typeface="Calibri" panose="020F0502020204030204" pitchFamily="34" charset="0"/>
              </a:rPr>
              <a:t> is conferred for Certified Records Analysts and Certified Records Managers who meet the NS Qualifications.</a:t>
            </a:r>
          </a:p>
          <a:p>
            <a:pPr>
              <a:lnSpc>
                <a:spcPts val="1200"/>
              </a:lnSpc>
            </a:pPr>
            <a:endParaRPr lang="en-US" sz="1000" dirty="0">
              <a:solidFill>
                <a:schemeClr val="bg1"/>
              </a:solidFill>
              <a:latin typeface="Aptos" panose="020B0004020202020204" pitchFamily="34" charset="0"/>
              <a:cs typeface="Calibri" panose="020F0502020204030204" pitchFamily="34" charset="0"/>
            </a:endParaRPr>
          </a:p>
          <a:p>
            <a:pPr>
              <a:lnSpc>
                <a:spcPts val="1200"/>
              </a:lnSpc>
            </a:pPr>
            <a:endParaRPr lang="en-US" sz="1000" dirty="0">
              <a:solidFill>
                <a:schemeClr val="bg1"/>
              </a:solidFill>
              <a:latin typeface="Aptos" panose="020B0004020202020204" pitchFamily="34" charset="0"/>
              <a:cs typeface="Calibri" panose="020F0502020204030204" pitchFamily="34" charset="0"/>
            </a:endParaRPr>
          </a:p>
          <a:p>
            <a:pPr>
              <a:lnSpc>
                <a:spcPts val="1200"/>
              </a:lnSpc>
            </a:pPr>
            <a:endParaRPr lang="en-US" sz="1000" dirty="0">
              <a:solidFill>
                <a:schemeClr val="bg1"/>
              </a:solidFill>
              <a:latin typeface="Aptos" panose="020B0004020202020204" pitchFamily="34" charset="0"/>
              <a:cs typeface="Calibri" panose="020F0502020204030204" pitchFamily="34" charset="0"/>
            </a:endParaRPr>
          </a:p>
          <a:p>
            <a:pPr>
              <a:lnSpc>
                <a:spcPts val="1200"/>
              </a:lnSpc>
            </a:pPr>
            <a:endParaRPr lang="en-US" sz="1000" dirty="0">
              <a:solidFill>
                <a:schemeClr val="bg1"/>
              </a:solidFill>
              <a:latin typeface="Aptos" panose="020B0004020202020204" pitchFamily="34" charset="0"/>
              <a:cs typeface="Calibri" panose="020F0502020204030204" pitchFamily="34" charset="0"/>
            </a:endParaRPr>
          </a:p>
          <a:p>
            <a:pPr>
              <a:lnSpc>
                <a:spcPts val="1200"/>
              </a:lnSpc>
            </a:pPr>
            <a:endParaRPr lang="en-US" sz="1000" dirty="0">
              <a:solidFill>
                <a:schemeClr val="bg1"/>
              </a:solidFill>
              <a:latin typeface="Aptos" panose="020B0004020202020204" pitchFamily="34" charset="0"/>
              <a:cs typeface="Calibri" panose="020F0502020204030204" pitchFamily="34" charset="0"/>
            </a:endParaRPr>
          </a:p>
        </p:txBody>
      </p:sp>
      <p:pic>
        <p:nvPicPr>
          <p:cNvPr id="24" name="Picture 23">
            <a:extLst>
              <a:ext uri="{FF2B5EF4-FFF2-40B4-BE49-F238E27FC236}">
                <a16:creationId xmlns:a16="http://schemas.microsoft.com/office/drawing/2014/main" id="{841567EF-CC8D-FD5C-DC4B-91F48564A06B}"/>
              </a:ext>
            </a:extLst>
          </p:cNvPr>
          <p:cNvPicPr>
            <a:picLocks noChangeAspect="1"/>
          </p:cNvPicPr>
          <p:nvPr/>
        </p:nvPicPr>
        <p:blipFill>
          <a:blip r:embed="rId4"/>
          <a:stretch>
            <a:fillRect/>
          </a:stretch>
        </p:blipFill>
        <p:spPr>
          <a:xfrm>
            <a:off x="7391228" y="6563753"/>
            <a:ext cx="1817528" cy="941725"/>
          </a:xfrm>
          <a:prstGeom prst="rect">
            <a:avLst/>
          </a:prstGeom>
          <a:ln w="38100">
            <a:noFill/>
          </a:ln>
          <a:effectLst/>
        </p:spPr>
      </p:pic>
      <p:pic>
        <p:nvPicPr>
          <p:cNvPr id="25" name="Picture 24">
            <a:extLst>
              <a:ext uri="{FF2B5EF4-FFF2-40B4-BE49-F238E27FC236}">
                <a16:creationId xmlns:a16="http://schemas.microsoft.com/office/drawing/2014/main" id="{33C5E9DC-4AEE-8029-8936-33DE683D7C6C}"/>
              </a:ext>
            </a:extLst>
          </p:cNvPr>
          <p:cNvPicPr>
            <a:picLocks noChangeAspect="1"/>
          </p:cNvPicPr>
          <p:nvPr/>
        </p:nvPicPr>
        <p:blipFill>
          <a:blip r:embed="rId5"/>
          <a:stretch>
            <a:fillRect/>
          </a:stretch>
        </p:blipFill>
        <p:spPr>
          <a:xfrm>
            <a:off x="577558" y="6964300"/>
            <a:ext cx="2246944" cy="481388"/>
          </a:xfrm>
          <a:prstGeom prst="rect">
            <a:avLst/>
          </a:prstGeom>
          <a:solidFill>
            <a:srgbClr val="004B87"/>
          </a:solidFill>
          <a:ln w="63500">
            <a:solidFill>
              <a:srgbClr val="004B87"/>
            </a:solidFill>
          </a:ln>
        </p:spPr>
      </p:pic>
    </p:spTree>
    <p:custDataLst>
      <p:tags r:id="rId1"/>
    </p:custDataLst>
    <p:extLst>
      <p:ext uri="{BB962C8B-B14F-4D97-AF65-F5344CB8AC3E}">
        <p14:creationId xmlns:p14="http://schemas.microsoft.com/office/powerpoint/2010/main" val="365949487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vision xmlns="343aab40-436a-4de0-a6be-600957c9b525">2</Revis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283BC84E6C9084A853B319FCB82B816" ma:contentTypeVersion="1" ma:contentTypeDescription="Create a new document." ma:contentTypeScope="" ma:versionID="b6c0b9a645aba4df4928c40e06400d4d">
  <xsd:schema xmlns:xsd="http://www.w3.org/2001/XMLSchema" xmlns:xs="http://www.w3.org/2001/XMLSchema" xmlns:p="http://schemas.microsoft.com/office/2006/metadata/properties" xmlns:ns2="343aab40-436a-4de0-a6be-600957c9b525" targetNamespace="http://schemas.microsoft.com/office/2006/metadata/properties" ma:root="true" ma:fieldsID="048b17863fb831e2f02852f0cb725d97" ns2:_="">
    <xsd:import namespace="343aab40-436a-4de0-a6be-600957c9b525"/>
    <xsd:element name="properties">
      <xsd:complexType>
        <xsd:sequence>
          <xsd:element name="documentManagement">
            <xsd:complexType>
              <xsd:all>
                <xsd:element ref="ns2:Revi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3aab40-436a-4de0-a6be-600957c9b525" elementFormDefault="qualified">
    <xsd:import namespace="http://schemas.microsoft.com/office/2006/documentManagement/types"/>
    <xsd:import namespace="http://schemas.microsoft.com/office/infopath/2007/PartnerControls"/>
    <xsd:element name="Revision" ma:index="8" nillable="true" ma:displayName="Revision" ma:internalName="Revision">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C38B0B-B42E-4670-90CD-7A921DCBFF2C}">
  <ds:schemaRefs>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purl.org/dc/dcmitype/"/>
    <ds:schemaRef ds:uri="http://schemas.openxmlformats.org/package/2006/metadata/core-properties"/>
    <ds:schemaRef ds:uri="343aab40-436a-4de0-a6be-600957c9b525"/>
    <ds:schemaRef ds:uri="http://purl.org/dc/terms/"/>
  </ds:schemaRefs>
</ds:datastoreItem>
</file>

<file path=customXml/itemProps2.xml><?xml version="1.0" encoding="utf-8"?>
<ds:datastoreItem xmlns:ds="http://schemas.openxmlformats.org/officeDocument/2006/customXml" ds:itemID="{32C2A96A-7174-44D6-A22D-19C59B582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3aab40-436a-4de0-a6be-600957c9b5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DAC2045-DE9A-453D-B658-CA13376093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Mylar</Template>
  <TotalTime>12873</TotalTime>
  <Words>867</Words>
  <Application>Microsoft Office PowerPoint</Application>
  <PresentationFormat>Custom</PresentationFormat>
  <Paragraphs>108</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Calibri</vt:lpstr>
      <vt:lpstr>Century Gothic</vt:lpstr>
      <vt:lpstr>Corbel</vt:lpstr>
      <vt:lpstr>Mylar</vt:lpstr>
      <vt:lpstr>Nuclear Information and Records Management Association</vt:lpstr>
      <vt:lpstr>PowerPoint Presentation</vt:lpstr>
    </vt:vector>
  </TitlesOfParts>
  <Company>STPNOC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NIRMA tri-fold</dc:title>
  <dc:creator>Kubecka, Nancy</dc:creator>
  <cp:lastModifiedBy>Walters, Bruce (Meridian)</cp:lastModifiedBy>
  <cp:revision>161</cp:revision>
  <cp:lastPrinted>2025-06-26T18:05:34Z</cp:lastPrinted>
  <dcterms:created xsi:type="dcterms:W3CDTF">2013-08-26T22:03:58Z</dcterms:created>
  <dcterms:modified xsi:type="dcterms:W3CDTF">2025-08-26T14:29:21Z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0x010100E283BC84E6C9084A853B319FCB82B816</vt:lpwstr>
  </property>
  <property fmtid="{D5CDD505-2E9C-101B-9397-08002B2CF9AE}" pid="3" name="ArticulateGUID">
    <vt:lpwstr>B8D2163F-336A-4331-9BB3-F6F4D5169719</vt:lpwstr>
  </property>
  <property fmtid="{D5CDD505-2E9C-101B-9397-08002B2CF9AE}" pid="4" name="ArticulatePath">
    <vt:lpwstr>NIRMA 2020 tri-fold (003)</vt:lpwstr>
  </property>
</Properties>
</file>