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9" r:id="rId3"/>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9780"/>
          </a:xfrm>
          <a:prstGeom prst="rect">
            <a:avLst/>
          </a:prstGeom>
        </p:spPr>
        <p:txBody>
          <a:bodyPr vert="horz" lIns="93936" tIns="46968" rIns="93936" bIns="46968" rtlCol="0"/>
          <a:lstStyle>
            <a:lvl1pPr algn="r">
              <a:defRPr sz="1200"/>
            </a:lvl1pPr>
          </a:lstStyle>
          <a:p>
            <a:fld id="{BFC63FE1-B7C5-4F59-90D7-FA65BB96FDED}" type="datetimeFigureOut">
              <a:rPr lang="en-US" smtClean="0"/>
              <a:t>8/21/2025</a:t>
            </a:fld>
            <a:endParaRPr lang="en-US"/>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505980"/>
            <a:ext cx="5661660" cy="3686711"/>
          </a:xfrm>
          <a:prstGeom prst="rect">
            <a:avLst/>
          </a:prstGeom>
        </p:spPr>
        <p:txBody>
          <a:bodyPr vert="horz" lIns="93936" tIns="46968" rIns="93936" bIns="469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7"/>
            <a:ext cx="3066733" cy="469779"/>
          </a:xfrm>
          <a:prstGeom prst="rect">
            <a:avLst/>
          </a:prstGeom>
        </p:spPr>
        <p:txBody>
          <a:bodyPr vert="horz" lIns="93936" tIns="46968" rIns="93936" bIns="46968" rtlCol="0" anchor="b"/>
          <a:lstStyle>
            <a:lvl1pPr algn="r">
              <a:defRPr sz="1200"/>
            </a:lvl1pPr>
          </a:lstStyle>
          <a:p>
            <a:fld id="{9664489B-0060-4776-B58A-B8E52C661DAE}" type="slidenum">
              <a:rPr lang="en-US" smtClean="0"/>
              <a:t>‹#›</a:t>
            </a:fld>
            <a:endParaRPr lang="en-US"/>
          </a:p>
        </p:txBody>
      </p:sp>
    </p:spTree>
    <p:extLst>
      <p:ext uri="{BB962C8B-B14F-4D97-AF65-F5344CB8AC3E}">
        <p14:creationId xmlns:p14="http://schemas.microsoft.com/office/powerpoint/2010/main" val="1829793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64489B-0060-4776-B58A-B8E52C661DAE}" type="slidenum">
              <a:rPr lang="en-US" smtClean="0"/>
              <a:t>1</a:t>
            </a:fld>
            <a:endParaRPr lang="en-US"/>
          </a:p>
        </p:txBody>
      </p:sp>
    </p:spTree>
    <p:extLst>
      <p:ext uri="{BB962C8B-B14F-4D97-AF65-F5344CB8AC3E}">
        <p14:creationId xmlns:p14="http://schemas.microsoft.com/office/powerpoint/2010/main" val="1099229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E16B7-615F-7A32-DF13-48B80C48A4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A99D2C5-2D6B-C28A-E121-B164F1830C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02268DB-59A3-D2F1-1326-BF1CDFE2A385}"/>
              </a:ext>
            </a:extLst>
          </p:cNvPr>
          <p:cNvSpPr>
            <a:spLocks noGrp="1"/>
          </p:cNvSpPr>
          <p:nvPr>
            <p:ph type="dt" sz="half" idx="10"/>
          </p:nvPr>
        </p:nvSpPr>
        <p:spPr/>
        <p:txBody>
          <a:bodyPr/>
          <a:lstStyle/>
          <a:p>
            <a:fld id="{80D09F47-D787-419E-B890-C6AF2B29F3B6}" type="datetimeFigureOut">
              <a:rPr lang="en-US" smtClean="0"/>
              <a:t>8/21/2025</a:t>
            </a:fld>
            <a:endParaRPr lang="en-US"/>
          </a:p>
        </p:txBody>
      </p:sp>
      <p:sp>
        <p:nvSpPr>
          <p:cNvPr id="5" name="Footer Placeholder 4">
            <a:extLst>
              <a:ext uri="{FF2B5EF4-FFF2-40B4-BE49-F238E27FC236}">
                <a16:creationId xmlns:a16="http://schemas.microsoft.com/office/drawing/2014/main" id="{79E297B7-5C33-C59C-58CA-B03BE50D63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B93490-4D52-8F43-9C76-EA43A92FDE4F}"/>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3679239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2D505-4BE3-2B3D-62D8-ACC26879C0E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EC6E792-4EE8-BF55-8062-30D355D1DD5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1978F5-E5E3-2A34-9268-517E29C46D99}"/>
              </a:ext>
            </a:extLst>
          </p:cNvPr>
          <p:cNvSpPr>
            <a:spLocks noGrp="1"/>
          </p:cNvSpPr>
          <p:nvPr>
            <p:ph type="dt" sz="half" idx="10"/>
          </p:nvPr>
        </p:nvSpPr>
        <p:spPr/>
        <p:txBody>
          <a:bodyPr/>
          <a:lstStyle/>
          <a:p>
            <a:fld id="{80D09F47-D787-419E-B890-C6AF2B29F3B6}" type="datetimeFigureOut">
              <a:rPr lang="en-US" smtClean="0"/>
              <a:t>8/21/2025</a:t>
            </a:fld>
            <a:endParaRPr lang="en-US"/>
          </a:p>
        </p:txBody>
      </p:sp>
      <p:sp>
        <p:nvSpPr>
          <p:cNvPr id="5" name="Footer Placeholder 4">
            <a:extLst>
              <a:ext uri="{FF2B5EF4-FFF2-40B4-BE49-F238E27FC236}">
                <a16:creationId xmlns:a16="http://schemas.microsoft.com/office/drawing/2014/main" id="{9C342936-E4BA-88AF-AC9B-960D28F9F1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C81880-1AF3-1FE1-DAF1-B83B2511B5DF}"/>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3939175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501FA1-7011-B3EF-FF10-A4F99E5937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D11B5D3-3D95-833C-853F-912FB1C454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0E40F2-EBDB-DC97-A5EF-15FADAA541A8}"/>
              </a:ext>
            </a:extLst>
          </p:cNvPr>
          <p:cNvSpPr>
            <a:spLocks noGrp="1"/>
          </p:cNvSpPr>
          <p:nvPr>
            <p:ph type="dt" sz="half" idx="10"/>
          </p:nvPr>
        </p:nvSpPr>
        <p:spPr/>
        <p:txBody>
          <a:bodyPr/>
          <a:lstStyle/>
          <a:p>
            <a:fld id="{80D09F47-D787-419E-B890-C6AF2B29F3B6}" type="datetimeFigureOut">
              <a:rPr lang="en-US" smtClean="0"/>
              <a:t>8/21/2025</a:t>
            </a:fld>
            <a:endParaRPr lang="en-US"/>
          </a:p>
        </p:txBody>
      </p:sp>
      <p:sp>
        <p:nvSpPr>
          <p:cNvPr id="5" name="Footer Placeholder 4">
            <a:extLst>
              <a:ext uri="{FF2B5EF4-FFF2-40B4-BE49-F238E27FC236}">
                <a16:creationId xmlns:a16="http://schemas.microsoft.com/office/drawing/2014/main" id="{C7E5A112-D6C4-3277-E9C0-634A5BEC08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E4D499-BEE9-8E23-C455-6536144EB6DF}"/>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3594916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CA13E-BB99-F155-58EA-C221F63979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1D52D4-DA16-6BEE-7DA2-9E467B41C8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171E9B-A37A-ED8A-884E-B14BF3701053}"/>
              </a:ext>
            </a:extLst>
          </p:cNvPr>
          <p:cNvSpPr>
            <a:spLocks noGrp="1"/>
          </p:cNvSpPr>
          <p:nvPr>
            <p:ph type="dt" sz="half" idx="10"/>
          </p:nvPr>
        </p:nvSpPr>
        <p:spPr/>
        <p:txBody>
          <a:bodyPr/>
          <a:lstStyle/>
          <a:p>
            <a:fld id="{80D09F47-D787-419E-B890-C6AF2B29F3B6}" type="datetimeFigureOut">
              <a:rPr lang="en-US" smtClean="0"/>
              <a:t>8/21/2025</a:t>
            </a:fld>
            <a:endParaRPr lang="en-US"/>
          </a:p>
        </p:txBody>
      </p:sp>
      <p:sp>
        <p:nvSpPr>
          <p:cNvPr id="5" name="Footer Placeholder 4">
            <a:extLst>
              <a:ext uri="{FF2B5EF4-FFF2-40B4-BE49-F238E27FC236}">
                <a16:creationId xmlns:a16="http://schemas.microsoft.com/office/drawing/2014/main" id="{AA237818-9720-1936-1331-9D9F9CD3A3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D5137B-1F89-B0B2-5341-9510E89B3FFA}"/>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2174099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42E22-1DF5-56CD-2B59-2D0C2BCE1A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603AC1B-0F3F-59E6-0071-A727FF6A363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79E4C5-FED6-B6EF-0D0F-527E672C0CBB}"/>
              </a:ext>
            </a:extLst>
          </p:cNvPr>
          <p:cNvSpPr>
            <a:spLocks noGrp="1"/>
          </p:cNvSpPr>
          <p:nvPr>
            <p:ph type="dt" sz="half" idx="10"/>
          </p:nvPr>
        </p:nvSpPr>
        <p:spPr/>
        <p:txBody>
          <a:bodyPr/>
          <a:lstStyle/>
          <a:p>
            <a:fld id="{80D09F47-D787-419E-B890-C6AF2B29F3B6}" type="datetimeFigureOut">
              <a:rPr lang="en-US" smtClean="0"/>
              <a:t>8/21/2025</a:t>
            </a:fld>
            <a:endParaRPr lang="en-US"/>
          </a:p>
        </p:txBody>
      </p:sp>
      <p:sp>
        <p:nvSpPr>
          <p:cNvPr id="5" name="Footer Placeholder 4">
            <a:extLst>
              <a:ext uri="{FF2B5EF4-FFF2-40B4-BE49-F238E27FC236}">
                <a16:creationId xmlns:a16="http://schemas.microsoft.com/office/drawing/2014/main" id="{3867ABA2-631B-2263-9044-FB8577E007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EA8B5B-CBF1-38C9-E747-6140B462558A}"/>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3188775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27C44-5518-9C47-6CA0-311B34FAE4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888B3B-8708-6117-821A-42ACC548AB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1474E8B-0F8F-9763-B600-2B8830BE56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626EC8-7ED9-DE26-A0F2-84EE92FCA46F}"/>
              </a:ext>
            </a:extLst>
          </p:cNvPr>
          <p:cNvSpPr>
            <a:spLocks noGrp="1"/>
          </p:cNvSpPr>
          <p:nvPr>
            <p:ph type="dt" sz="half" idx="10"/>
          </p:nvPr>
        </p:nvSpPr>
        <p:spPr/>
        <p:txBody>
          <a:bodyPr/>
          <a:lstStyle/>
          <a:p>
            <a:fld id="{80D09F47-D787-419E-B890-C6AF2B29F3B6}" type="datetimeFigureOut">
              <a:rPr lang="en-US" smtClean="0"/>
              <a:t>8/21/2025</a:t>
            </a:fld>
            <a:endParaRPr lang="en-US"/>
          </a:p>
        </p:txBody>
      </p:sp>
      <p:sp>
        <p:nvSpPr>
          <p:cNvPr id="6" name="Footer Placeholder 5">
            <a:extLst>
              <a:ext uri="{FF2B5EF4-FFF2-40B4-BE49-F238E27FC236}">
                <a16:creationId xmlns:a16="http://schemas.microsoft.com/office/drawing/2014/main" id="{116D679A-E09B-15D8-CB67-B7DEEC161C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D064E4-FAC3-5DE0-7EBF-AE18A0D590CE}"/>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723686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67FA8-21AD-B683-9E79-49E3763EC3E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FD0D3D9-486D-B945-6219-EE86B0F4E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6C34B05-DE48-A37B-39CE-B7353B99EF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0A5C036-F8D1-C76E-A421-98682B45F0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8ADC65-5E7F-BB55-3CF7-8D7B71EE4A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2D02E43-6AE7-B063-05CB-9D5AE04ACD0C}"/>
              </a:ext>
            </a:extLst>
          </p:cNvPr>
          <p:cNvSpPr>
            <a:spLocks noGrp="1"/>
          </p:cNvSpPr>
          <p:nvPr>
            <p:ph type="dt" sz="half" idx="10"/>
          </p:nvPr>
        </p:nvSpPr>
        <p:spPr/>
        <p:txBody>
          <a:bodyPr/>
          <a:lstStyle/>
          <a:p>
            <a:fld id="{80D09F47-D787-419E-B890-C6AF2B29F3B6}" type="datetimeFigureOut">
              <a:rPr lang="en-US" smtClean="0"/>
              <a:t>8/21/2025</a:t>
            </a:fld>
            <a:endParaRPr lang="en-US"/>
          </a:p>
        </p:txBody>
      </p:sp>
      <p:sp>
        <p:nvSpPr>
          <p:cNvPr id="8" name="Footer Placeholder 7">
            <a:extLst>
              <a:ext uri="{FF2B5EF4-FFF2-40B4-BE49-F238E27FC236}">
                <a16:creationId xmlns:a16="http://schemas.microsoft.com/office/drawing/2014/main" id="{F42F9620-C00E-0770-A432-31AF3D1BE3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801C5D-A174-CDB7-E4AE-0FC2B7B17E06}"/>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2062591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A42B6-7524-B8A2-06B5-1C094695CC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A1CFABD-ACC0-6EA9-B42A-F30768AF7FD5}"/>
              </a:ext>
            </a:extLst>
          </p:cNvPr>
          <p:cNvSpPr>
            <a:spLocks noGrp="1"/>
          </p:cNvSpPr>
          <p:nvPr>
            <p:ph type="dt" sz="half" idx="10"/>
          </p:nvPr>
        </p:nvSpPr>
        <p:spPr/>
        <p:txBody>
          <a:bodyPr/>
          <a:lstStyle/>
          <a:p>
            <a:fld id="{80D09F47-D787-419E-B890-C6AF2B29F3B6}" type="datetimeFigureOut">
              <a:rPr lang="en-US" smtClean="0"/>
              <a:t>8/21/2025</a:t>
            </a:fld>
            <a:endParaRPr lang="en-US"/>
          </a:p>
        </p:txBody>
      </p:sp>
      <p:sp>
        <p:nvSpPr>
          <p:cNvPr id="4" name="Footer Placeholder 3">
            <a:extLst>
              <a:ext uri="{FF2B5EF4-FFF2-40B4-BE49-F238E27FC236}">
                <a16:creationId xmlns:a16="http://schemas.microsoft.com/office/drawing/2014/main" id="{296917C8-FF51-D435-F536-EE023576E8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780C5D-003D-A71E-F3EE-E5F53D57C78A}"/>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2035508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2C5E2B-FCE5-B6A4-5125-E5BD9B224918}"/>
              </a:ext>
            </a:extLst>
          </p:cNvPr>
          <p:cNvSpPr>
            <a:spLocks noGrp="1"/>
          </p:cNvSpPr>
          <p:nvPr>
            <p:ph type="dt" sz="half" idx="10"/>
          </p:nvPr>
        </p:nvSpPr>
        <p:spPr/>
        <p:txBody>
          <a:bodyPr/>
          <a:lstStyle/>
          <a:p>
            <a:fld id="{80D09F47-D787-419E-B890-C6AF2B29F3B6}" type="datetimeFigureOut">
              <a:rPr lang="en-US" smtClean="0"/>
              <a:t>8/21/2025</a:t>
            </a:fld>
            <a:endParaRPr lang="en-US"/>
          </a:p>
        </p:txBody>
      </p:sp>
      <p:sp>
        <p:nvSpPr>
          <p:cNvPr id="3" name="Footer Placeholder 2">
            <a:extLst>
              <a:ext uri="{FF2B5EF4-FFF2-40B4-BE49-F238E27FC236}">
                <a16:creationId xmlns:a16="http://schemas.microsoft.com/office/drawing/2014/main" id="{039504E4-791F-36E0-3A6A-12D28B42722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FF01D8-918F-7AE6-76C6-DD0E262BC1D5}"/>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1238349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50E2A-5072-BA9A-4E0F-3688ECDD83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3D0BA72-DB0F-D9AD-B379-ED157461A3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CFDEB8-E342-78EA-66B3-0610DA6C92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D6564A-73A8-0222-4F54-B3768259403F}"/>
              </a:ext>
            </a:extLst>
          </p:cNvPr>
          <p:cNvSpPr>
            <a:spLocks noGrp="1"/>
          </p:cNvSpPr>
          <p:nvPr>
            <p:ph type="dt" sz="half" idx="10"/>
          </p:nvPr>
        </p:nvSpPr>
        <p:spPr/>
        <p:txBody>
          <a:bodyPr/>
          <a:lstStyle/>
          <a:p>
            <a:fld id="{80D09F47-D787-419E-B890-C6AF2B29F3B6}" type="datetimeFigureOut">
              <a:rPr lang="en-US" smtClean="0"/>
              <a:t>8/21/2025</a:t>
            </a:fld>
            <a:endParaRPr lang="en-US"/>
          </a:p>
        </p:txBody>
      </p:sp>
      <p:sp>
        <p:nvSpPr>
          <p:cNvPr id="6" name="Footer Placeholder 5">
            <a:extLst>
              <a:ext uri="{FF2B5EF4-FFF2-40B4-BE49-F238E27FC236}">
                <a16:creationId xmlns:a16="http://schemas.microsoft.com/office/drawing/2014/main" id="{7E6525A8-5752-5365-B56B-DE209DD6BA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F15004-CBDA-88AC-3260-EAEB7873C6B0}"/>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2035304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5274B-6976-CE3F-D570-A89174AD2C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F45251F-6CA0-110B-824F-8FA3FBE73E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24EF084-79CF-7CAF-F233-9660F1E891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8908B7-2925-99F7-6E68-5D454E9B4CDE}"/>
              </a:ext>
            </a:extLst>
          </p:cNvPr>
          <p:cNvSpPr>
            <a:spLocks noGrp="1"/>
          </p:cNvSpPr>
          <p:nvPr>
            <p:ph type="dt" sz="half" idx="10"/>
          </p:nvPr>
        </p:nvSpPr>
        <p:spPr/>
        <p:txBody>
          <a:bodyPr/>
          <a:lstStyle/>
          <a:p>
            <a:fld id="{80D09F47-D787-419E-B890-C6AF2B29F3B6}" type="datetimeFigureOut">
              <a:rPr lang="en-US" smtClean="0"/>
              <a:t>8/21/2025</a:t>
            </a:fld>
            <a:endParaRPr lang="en-US"/>
          </a:p>
        </p:txBody>
      </p:sp>
      <p:sp>
        <p:nvSpPr>
          <p:cNvPr id="6" name="Footer Placeholder 5">
            <a:extLst>
              <a:ext uri="{FF2B5EF4-FFF2-40B4-BE49-F238E27FC236}">
                <a16:creationId xmlns:a16="http://schemas.microsoft.com/office/drawing/2014/main" id="{4B85E67B-7136-B1F5-7AA3-E9AF57CEBA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426394-7A17-A2BA-5064-C177F801696A}"/>
              </a:ext>
            </a:extLst>
          </p:cNvPr>
          <p:cNvSpPr>
            <a:spLocks noGrp="1"/>
          </p:cNvSpPr>
          <p:nvPr>
            <p:ph type="sldNum" sz="quarter" idx="12"/>
          </p:nvPr>
        </p:nvSpPr>
        <p:spPr/>
        <p:txBody>
          <a:bodyPr/>
          <a:lstStyle/>
          <a:p>
            <a:fld id="{04AFA475-0F26-4319-AB37-DED3C87E7A78}" type="slidenum">
              <a:rPr lang="en-US" smtClean="0"/>
              <a:t>‹#›</a:t>
            </a:fld>
            <a:endParaRPr lang="en-US"/>
          </a:p>
        </p:txBody>
      </p:sp>
    </p:spTree>
    <p:extLst>
      <p:ext uri="{BB962C8B-B14F-4D97-AF65-F5344CB8AC3E}">
        <p14:creationId xmlns:p14="http://schemas.microsoft.com/office/powerpoint/2010/main" val="3888892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79E217-F124-D589-9168-4FAA4B0286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5FC6B2-260F-DCB1-BC60-215B9AA5F4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1436E0-93DC-0FCE-0E26-F77DE60665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0D09F47-D787-419E-B890-C6AF2B29F3B6}" type="datetimeFigureOut">
              <a:rPr lang="en-US" smtClean="0"/>
              <a:t>8/21/2025</a:t>
            </a:fld>
            <a:endParaRPr lang="en-US"/>
          </a:p>
        </p:txBody>
      </p:sp>
      <p:sp>
        <p:nvSpPr>
          <p:cNvPr id="5" name="Footer Placeholder 4">
            <a:extLst>
              <a:ext uri="{FF2B5EF4-FFF2-40B4-BE49-F238E27FC236}">
                <a16:creationId xmlns:a16="http://schemas.microsoft.com/office/drawing/2014/main" id="{DE1D7223-B23F-1DB2-AE1C-5F85D98D62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77A3CFD-6A47-39CA-958D-9C9C22AE43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4AFA475-0F26-4319-AB37-DED3C87E7A78}" type="slidenum">
              <a:rPr lang="en-US" smtClean="0"/>
              <a:t>‹#›</a:t>
            </a:fld>
            <a:endParaRPr lang="en-US"/>
          </a:p>
        </p:txBody>
      </p:sp>
    </p:spTree>
    <p:extLst>
      <p:ext uri="{BB962C8B-B14F-4D97-AF65-F5344CB8AC3E}">
        <p14:creationId xmlns:p14="http://schemas.microsoft.com/office/powerpoint/2010/main" val="3092139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D3C23C-9255-BFF7-FC46-484A81506D1D}"/>
              </a:ext>
            </a:extLst>
          </p:cNvPr>
          <p:cNvSpPr>
            <a:spLocks noGrp="1"/>
          </p:cNvSpPr>
          <p:nvPr>
            <p:ph type="title"/>
          </p:nvPr>
        </p:nvSpPr>
        <p:spPr>
          <a:xfrm>
            <a:off x="838200" y="365126"/>
            <a:ext cx="10515600" cy="892552"/>
          </a:xfrm>
          <a:blipFill>
            <a:blip r:embed="rId3"/>
            <a:tile tx="0" ty="0" sx="100000" sy="100000" flip="none" algn="tl"/>
          </a:blipFill>
          <a:ln>
            <a:solidFill>
              <a:schemeClr val="tx1"/>
            </a:solidFill>
          </a:ln>
        </p:spPr>
        <p:txBody>
          <a:bodyPr>
            <a:noAutofit/>
          </a:bodyPr>
          <a:lstStyle/>
          <a:p>
            <a:pPr algn="ctr"/>
            <a:br>
              <a:rPr lang="en-US" sz="2800" dirty="0"/>
            </a:br>
            <a:r>
              <a:rPr lang="en-US" sz="2800" dirty="0"/>
              <a:t>NIRMA </a:t>
            </a:r>
            <a:br>
              <a:rPr lang="en-US" sz="2800" dirty="0"/>
            </a:br>
            <a:r>
              <a:rPr lang="en-US" sz="2800" dirty="0"/>
              <a:t>The Value of Membership &amp; Attending Symposia</a:t>
            </a:r>
            <a:br>
              <a:rPr lang="en-US" sz="2800" dirty="0"/>
            </a:br>
            <a:endParaRPr lang="en-US" sz="2800" dirty="0"/>
          </a:p>
        </p:txBody>
      </p:sp>
      <p:sp>
        <p:nvSpPr>
          <p:cNvPr id="5" name="TextBox 4">
            <a:extLst>
              <a:ext uri="{FF2B5EF4-FFF2-40B4-BE49-F238E27FC236}">
                <a16:creationId xmlns:a16="http://schemas.microsoft.com/office/drawing/2014/main" id="{18B0C171-363D-514C-869C-7C22B16D543F}"/>
              </a:ext>
            </a:extLst>
          </p:cNvPr>
          <p:cNvSpPr txBox="1"/>
          <p:nvPr/>
        </p:nvSpPr>
        <p:spPr>
          <a:xfrm>
            <a:off x="263199" y="1878859"/>
            <a:ext cx="2321750" cy="1077218"/>
          </a:xfrm>
          <a:prstGeom prst="rect">
            <a:avLst/>
          </a:prstGeom>
          <a:noFill/>
          <a:ln>
            <a:solidFill>
              <a:schemeClr val="tx1"/>
            </a:solidFill>
          </a:ln>
        </p:spPr>
        <p:txBody>
          <a:bodyPr wrap="square" rtlCol="0">
            <a:spAutoFit/>
          </a:bodyPr>
          <a:lstStyle/>
          <a:p>
            <a:pPr algn="ctr"/>
            <a:r>
              <a:rPr lang="en-US" sz="1400" b="1" dirty="0"/>
              <a:t>Personal Growth</a:t>
            </a:r>
            <a:endParaRPr lang="en-US" sz="1400" dirty="0"/>
          </a:p>
          <a:p>
            <a:pPr marL="117475" indent="-117475">
              <a:buFont typeface="Arial" panose="020B0604020202020204" pitchFamily="34" charset="0"/>
              <a:buChar char="•"/>
            </a:pPr>
            <a:r>
              <a:rPr lang="en-US" sz="1200" dirty="0"/>
              <a:t>Continuous Learning</a:t>
            </a:r>
          </a:p>
          <a:p>
            <a:pPr marL="117475" indent="-117475">
              <a:buFont typeface="Arial" panose="020B0604020202020204" pitchFamily="34" charset="0"/>
              <a:buChar char="•"/>
            </a:pPr>
            <a:r>
              <a:rPr lang="en-US" sz="1200" dirty="0"/>
              <a:t>Certifications (CRM/NS, CRA/NS)</a:t>
            </a:r>
          </a:p>
          <a:p>
            <a:pPr marL="117475" indent="-117475">
              <a:buFont typeface="Arial" panose="020B0604020202020204" pitchFamily="34" charset="0"/>
              <a:buChar char="•"/>
            </a:pPr>
            <a:r>
              <a:rPr lang="en-US" sz="1200" dirty="0"/>
              <a:t>Leadership Opportunities</a:t>
            </a:r>
            <a:r>
              <a:rPr lang="en-US" sz="1400" dirty="0"/>
              <a:t> </a:t>
            </a:r>
          </a:p>
        </p:txBody>
      </p:sp>
      <p:sp>
        <p:nvSpPr>
          <p:cNvPr id="6" name="TextBox 5">
            <a:extLst>
              <a:ext uri="{FF2B5EF4-FFF2-40B4-BE49-F238E27FC236}">
                <a16:creationId xmlns:a16="http://schemas.microsoft.com/office/drawing/2014/main" id="{47EC92AB-9573-496E-5C87-1D74B28CB9D8}"/>
              </a:ext>
            </a:extLst>
          </p:cNvPr>
          <p:cNvSpPr txBox="1"/>
          <p:nvPr/>
        </p:nvSpPr>
        <p:spPr>
          <a:xfrm>
            <a:off x="263199" y="3392344"/>
            <a:ext cx="2613677" cy="861774"/>
          </a:xfrm>
          <a:prstGeom prst="rect">
            <a:avLst/>
          </a:prstGeom>
          <a:noFill/>
          <a:ln>
            <a:solidFill>
              <a:schemeClr val="tx1"/>
            </a:solidFill>
          </a:ln>
        </p:spPr>
        <p:txBody>
          <a:bodyPr wrap="square" rtlCol="0">
            <a:spAutoFit/>
          </a:bodyPr>
          <a:lstStyle/>
          <a:p>
            <a:pPr algn="ctr"/>
            <a:r>
              <a:rPr lang="en-US" sz="1400" b="1" dirty="0"/>
              <a:t>Knowledge Sharing</a:t>
            </a:r>
            <a:endParaRPr lang="en-US" sz="1400" dirty="0"/>
          </a:p>
          <a:p>
            <a:pPr marL="117475" indent="-117475">
              <a:buFont typeface="Arial" panose="020B0604020202020204" pitchFamily="34" charset="0"/>
              <a:buChar char="•"/>
            </a:pPr>
            <a:r>
              <a:rPr lang="en-US" sz="1200" dirty="0"/>
              <a:t>Share Valuable Experiences</a:t>
            </a:r>
          </a:p>
          <a:p>
            <a:pPr marL="117475" indent="-117475">
              <a:buFont typeface="Arial" panose="020B0604020202020204" pitchFamily="34" charset="0"/>
              <a:buChar char="•"/>
            </a:pPr>
            <a:r>
              <a:rPr lang="en-US" sz="1200" dirty="0"/>
              <a:t>Compare Challenges &amp; Solutions</a:t>
            </a:r>
          </a:p>
          <a:p>
            <a:pPr marL="117475" indent="-117475">
              <a:buFont typeface="Arial" panose="020B0604020202020204" pitchFamily="34" charset="0"/>
              <a:buChar char="•"/>
            </a:pPr>
            <a:r>
              <a:rPr lang="en-US" sz="1200" dirty="0"/>
              <a:t>Benchmark Peer Organizations</a:t>
            </a:r>
          </a:p>
        </p:txBody>
      </p:sp>
      <p:sp>
        <p:nvSpPr>
          <p:cNvPr id="7" name="TextBox 6">
            <a:extLst>
              <a:ext uri="{FF2B5EF4-FFF2-40B4-BE49-F238E27FC236}">
                <a16:creationId xmlns:a16="http://schemas.microsoft.com/office/drawing/2014/main" id="{4F4C528A-7E03-8637-3A9A-259B8D19BC83}"/>
              </a:ext>
            </a:extLst>
          </p:cNvPr>
          <p:cNvSpPr txBox="1"/>
          <p:nvPr/>
        </p:nvSpPr>
        <p:spPr>
          <a:xfrm>
            <a:off x="8817864" y="3423368"/>
            <a:ext cx="3226849" cy="861774"/>
          </a:xfrm>
          <a:prstGeom prst="rect">
            <a:avLst/>
          </a:prstGeom>
          <a:noFill/>
          <a:ln>
            <a:solidFill>
              <a:schemeClr val="tx1"/>
            </a:solidFill>
          </a:ln>
        </p:spPr>
        <p:txBody>
          <a:bodyPr wrap="square" rtlCol="0">
            <a:spAutoFit/>
          </a:bodyPr>
          <a:lstStyle/>
          <a:p>
            <a:pPr algn="ctr"/>
            <a:r>
              <a:rPr lang="en-US" sz="1400" b="1" dirty="0"/>
              <a:t>Networking</a:t>
            </a:r>
            <a:endParaRPr lang="en-US" sz="1400" dirty="0"/>
          </a:p>
          <a:p>
            <a:pPr marL="117475" indent="-117475">
              <a:buFont typeface="Arial" panose="020B0604020202020204" pitchFamily="34" charset="0"/>
              <a:buChar char="•"/>
            </a:pPr>
            <a:r>
              <a:rPr lang="en-US" sz="1200" dirty="0"/>
              <a:t>Develop 1:1 Relationships with Peers</a:t>
            </a:r>
          </a:p>
          <a:p>
            <a:pPr marL="117475" indent="-117475">
              <a:buFont typeface="Arial" panose="020B0604020202020204" pitchFamily="34" charset="0"/>
              <a:buChar char="•"/>
            </a:pPr>
            <a:r>
              <a:rPr lang="en-US" sz="1200" dirty="0"/>
              <a:t>Share Contacts with others in their Group</a:t>
            </a:r>
          </a:p>
          <a:p>
            <a:pPr marL="117475" indent="-117475">
              <a:buFont typeface="Arial" panose="020B0604020202020204" pitchFamily="34" charset="0"/>
              <a:buChar char="•"/>
            </a:pPr>
            <a:r>
              <a:rPr lang="en-US" sz="1200" dirty="0"/>
              <a:t>Access to Peers to Discuss Emerging Issues</a:t>
            </a:r>
          </a:p>
        </p:txBody>
      </p:sp>
      <p:sp>
        <p:nvSpPr>
          <p:cNvPr id="8" name="TextBox 7">
            <a:extLst>
              <a:ext uri="{FF2B5EF4-FFF2-40B4-BE49-F238E27FC236}">
                <a16:creationId xmlns:a16="http://schemas.microsoft.com/office/drawing/2014/main" id="{9B35A63C-69C2-D8BD-D569-0BD9B3132EF8}"/>
              </a:ext>
            </a:extLst>
          </p:cNvPr>
          <p:cNvSpPr txBox="1"/>
          <p:nvPr/>
        </p:nvSpPr>
        <p:spPr>
          <a:xfrm>
            <a:off x="9244853" y="1894247"/>
            <a:ext cx="2807453" cy="892552"/>
          </a:xfrm>
          <a:prstGeom prst="rect">
            <a:avLst/>
          </a:prstGeom>
          <a:noFill/>
          <a:ln>
            <a:solidFill>
              <a:schemeClr val="tx1"/>
            </a:solidFill>
          </a:ln>
        </p:spPr>
        <p:txBody>
          <a:bodyPr wrap="square" rtlCol="0">
            <a:spAutoFit/>
          </a:bodyPr>
          <a:lstStyle/>
          <a:p>
            <a:pPr algn="ctr"/>
            <a:r>
              <a:rPr lang="en-US" sz="1400" b="1" dirty="0"/>
              <a:t>Use of Advanced Technologies</a:t>
            </a:r>
          </a:p>
          <a:p>
            <a:pPr marL="117475" indent="-117475">
              <a:buFont typeface="Arial" panose="020B0604020202020204" pitchFamily="34" charset="0"/>
              <a:buChar char="•"/>
            </a:pPr>
            <a:r>
              <a:rPr lang="en-US" sz="1200" dirty="0"/>
              <a:t>Join Special Interest Groups (SIGs)</a:t>
            </a:r>
          </a:p>
          <a:p>
            <a:pPr marL="117475" indent="-117475">
              <a:buFont typeface="Arial" panose="020B0604020202020204" pitchFamily="34" charset="0"/>
              <a:buChar char="•"/>
            </a:pPr>
            <a:r>
              <a:rPr lang="en-US" sz="1200" dirty="0"/>
              <a:t>Digital Signature Uses &amp; Methods</a:t>
            </a:r>
          </a:p>
          <a:p>
            <a:pPr marL="117475" indent="-117475">
              <a:buFont typeface="Arial" panose="020B0604020202020204" pitchFamily="34" charset="0"/>
              <a:buChar char="•"/>
            </a:pPr>
            <a:r>
              <a:rPr lang="en-US" sz="1200" dirty="0"/>
              <a:t>Emerging Applications Using AI</a:t>
            </a:r>
          </a:p>
        </p:txBody>
      </p:sp>
      <p:sp>
        <p:nvSpPr>
          <p:cNvPr id="9" name="TextBox 8">
            <a:extLst>
              <a:ext uri="{FF2B5EF4-FFF2-40B4-BE49-F238E27FC236}">
                <a16:creationId xmlns:a16="http://schemas.microsoft.com/office/drawing/2014/main" id="{86FE9C56-1772-8368-C131-5F789EBE57BD}"/>
              </a:ext>
            </a:extLst>
          </p:cNvPr>
          <p:cNvSpPr txBox="1"/>
          <p:nvPr/>
        </p:nvSpPr>
        <p:spPr>
          <a:xfrm>
            <a:off x="7459732" y="4590319"/>
            <a:ext cx="3226849" cy="861774"/>
          </a:xfrm>
          <a:prstGeom prst="rect">
            <a:avLst/>
          </a:prstGeom>
          <a:noFill/>
          <a:ln>
            <a:solidFill>
              <a:schemeClr val="tx1"/>
            </a:solidFill>
          </a:ln>
        </p:spPr>
        <p:txBody>
          <a:bodyPr wrap="square" rtlCol="0">
            <a:spAutoFit/>
          </a:bodyPr>
          <a:lstStyle/>
          <a:p>
            <a:pPr algn="ctr"/>
            <a:r>
              <a:rPr lang="en-US" sz="1400" b="1" dirty="0"/>
              <a:t>Access to NIRMA Guidance Materials</a:t>
            </a:r>
            <a:endParaRPr lang="en-US" sz="1400" dirty="0"/>
          </a:p>
          <a:p>
            <a:pPr marL="117475" indent="-117475">
              <a:buFont typeface="Arial" panose="020B0604020202020204" pitchFamily="34" charset="0"/>
              <a:buChar char="•"/>
            </a:pPr>
            <a:r>
              <a:rPr lang="en-US" sz="1200" dirty="0"/>
              <a:t>White Papers</a:t>
            </a:r>
          </a:p>
          <a:p>
            <a:pPr marL="117475" indent="-117475">
              <a:buFont typeface="Arial" panose="020B0604020202020204" pitchFamily="34" charset="0"/>
              <a:buChar char="•"/>
            </a:pPr>
            <a:r>
              <a:rPr lang="en-US" sz="1200" dirty="0"/>
              <a:t>Position Papers</a:t>
            </a:r>
          </a:p>
          <a:p>
            <a:pPr marL="117475" indent="-117475">
              <a:buFont typeface="Arial" panose="020B0604020202020204" pitchFamily="34" charset="0"/>
              <a:buChar char="•"/>
            </a:pPr>
            <a:r>
              <a:rPr lang="en-US" sz="1200" dirty="0"/>
              <a:t>Technical Guidelines (TGs)</a:t>
            </a:r>
          </a:p>
        </p:txBody>
      </p:sp>
      <p:cxnSp>
        <p:nvCxnSpPr>
          <p:cNvPr id="13" name="Straight Arrow Connector 12">
            <a:extLst>
              <a:ext uri="{FF2B5EF4-FFF2-40B4-BE49-F238E27FC236}">
                <a16:creationId xmlns:a16="http://schemas.microsoft.com/office/drawing/2014/main" id="{CFC354D7-A690-8235-C2A0-6247944404A0}"/>
              </a:ext>
            </a:extLst>
          </p:cNvPr>
          <p:cNvCxnSpPr>
            <a:cxnSpLocks/>
            <a:stCxn id="4" idx="2"/>
            <a:endCxn id="5" idx="0"/>
          </p:cNvCxnSpPr>
          <p:nvPr/>
        </p:nvCxnSpPr>
        <p:spPr>
          <a:xfrm flipH="1">
            <a:off x="1424074" y="1257678"/>
            <a:ext cx="4671926" cy="62118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7C5F5827-E0C3-3091-D034-D3FC7702FE32}"/>
              </a:ext>
            </a:extLst>
          </p:cNvPr>
          <p:cNvCxnSpPr>
            <a:cxnSpLocks/>
            <a:stCxn id="4" idx="2"/>
            <a:endCxn id="6" idx="0"/>
          </p:cNvCxnSpPr>
          <p:nvPr/>
        </p:nvCxnSpPr>
        <p:spPr>
          <a:xfrm flipH="1">
            <a:off x="1570038" y="1257678"/>
            <a:ext cx="4525962" cy="213466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7" name="Straight Arrow Connector 16">
            <a:extLst>
              <a:ext uri="{FF2B5EF4-FFF2-40B4-BE49-F238E27FC236}">
                <a16:creationId xmlns:a16="http://schemas.microsoft.com/office/drawing/2014/main" id="{97C41F44-DBEC-7411-E118-D30D1D59F6E0}"/>
              </a:ext>
            </a:extLst>
          </p:cNvPr>
          <p:cNvCxnSpPr>
            <a:cxnSpLocks/>
            <a:stCxn id="4" idx="2"/>
            <a:endCxn id="9" idx="0"/>
          </p:cNvCxnSpPr>
          <p:nvPr/>
        </p:nvCxnSpPr>
        <p:spPr>
          <a:xfrm>
            <a:off x="6096000" y="1257678"/>
            <a:ext cx="2977157" cy="333264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0BCBCCC1-8172-26F3-BBA2-6D808D569B70}"/>
              </a:ext>
            </a:extLst>
          </p:cNvPr>
          <p:cNvCxnSpPr>
            <a:cxnSpLocks/>
            <a:stCxn id="4" idx="2"/>
            <a:endCxn id="7" idx="0"/>
          </p:cNvCxnSpPr>
          <p:nvPr/>
        </p:nvCxnSpPr>
        <p:spPr>
          <a:xfrm>
            <a:off x="6096000" y="1257678"/>
            <a:ext cx="4335289" cy="216569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E1D65239-C7B1-9DF3-00E2-D34ECFCE6936}"/>
              </a:ext>
            </a:extLst>
          </p:cNvPr>
          <p:cNvCxnSpPr>
            <a:cxnSpLocks/>
            <a:stCxn id="4" idx="2"/>
            <a:endCxn id="8" idx="0"/>
          </p:cNvCxnSpPr>
          <p:nvPr/>
        </p:nvCxnSpPr>
        <p:spPr>
          <a:xfrm>
            <a:off x="6096000" y="1257678"/>
            <a:ext cx="4552580" cy="63656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5" name="TextBox 34">
            <a:extLst>
              <a:ext uri="{FF2B5EF4-FFF2-40B4-BE49-F238E27FC236}">
                <a16:creationId xmlns:a16="http://schemas.microsoft.com/office/drawing/2014/main" id="{CF55000C-32A2-3C9A-E515-FD62D8D45013}"/>
              </a:ext>
            </a:extLst>
          </p:cNvPr>
          <p:cNvSpPr txBox="1"/>
          <p:nvPr/>
        </p:nvSpPr>
        <p:spPr>
          <a:xfrm>
            <a:off x="1872122" y="4590319"/>
            <a:ext cx="3004027" cy="861774"/>
          </a:xfrm>
          <a:prstGeom prst="rect">
            <a:avLst/>
          </a:prstGeom>
          <a:noFill/>
          <a:ln>
            <a:solidFill>
              <a:schemeClr val="tx1"/>
            </a:solidFill>
          </a:ln>
        </p:spPr>
        <p:txBody>
          <a:bodyPr wrap="none" rtlCol="0">
            <a:spAutoFit/>
          </a:bodyPr>
          <a:lstStyle/>
          <a:p>
            <a:pPr algn="ctr"/>
            <a:r>
              <a:rPr lang="en-US" sz="1400" b="1" dirty="0"/>
              <a:t>Influence Industry Direction</a:t>
            </a:r>
            <a:endParaRPr lang="en-US" sz="1400" dirty="0"/>
          </a:p>
          <a:p>
            <a:pPr marL="117475" indent="-117475">
              <a:buFont typeface="Arial" panose="020B0604020202020204" pitchFamily="34" charset="0"/>
              <a:buChar char="•"/>
            </a:pPr>
            <a:r>
              <a:rPr lang="en-US" sz="1200" dirty="0"/>
              <a:t>Share Effective Practices at Facilities</a:t>
            </a:r>
          </a:p>
          <a:p>
            <a:pPr marL="117475" indent="-117475">
              <a:buFont typeface="Arial" panose="020B0604020202020204" pitchFamily="34" charset="0"/>
              <a:buChar char="•"/>
            </a:pPr>
            <a:r>
              <a:rPr lang="en-US" sz="1200" dirty="0"/>
              <a:t>Identify Alternate Methods for Compliance</a:t>
            </a:r>
          </a:p>
          <a:p>
            <a:pPr marL="117475" indent="-117475">
              <a:buFont typeface="Arial" panose="020B0604020202020204" pitchFamily="34" charset="0"/>
              <a:buChar char="•"/>
            </a:pPr>
            <a:r>
              <a:rPr lang="en-US" sz="1200" dirty="0"/>
              <a:t>Contribute to NIRMA Guidance Materials</a:t>
            </a:r>
          </a:p>
        </p:txBody>
      </p:sp>
      <p:cxnSp>
        <p:nvCxnSpPr>
          <p:cNvPr id="37" name="Straight Arrow Connector 36">
            <a:extLst>
              <a:ext uri="{FF2B5EF4-FFF2-40B4-BE49-F238E27FC236}">
                <a16:creationId xmlns:a16="http://schemas.microsoft.com/office/drawing/2014/main" id="{1526FC65-E04F-C7B0-6C69-D8EED600D61E}"/>
              </a:ext>
            </a:extLst>
          </p:cNvPr>
          <p:cNvCxnSpPr>
            <a:cxnSpLocks/>
            <a:stCxn id="4" idx="2"/>
            <a:endCxn id="35" idx="0"/>
          </p:cNvCxnSpPr>
          <p:nvPr/>
        </p:nvCxnSpPr>
        <p:spPr>
          <a:xfrm flipH="1">
            <a:off x="3374136" y="1257678"/>
            <a:ext cx="2721864" cy="333264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8" name="TextBox 57">
            <a:extLst>
              <a:ext uri="{FF2B5EF4-FFF2-40B4-BE49-F238E27FC236}">
                <a16:creationId xmlns:a16="http://schemas.microsoft.com/office/drawing/2014/main" id="{D3437E0D-D326-A24B-1998-94EE5D8BE129}"/>
              </a:ext>
            </a:extLst>
          </p:cNvPr>
          <p:cNvSpPr txBox="1"/>
          <p:nvPr/>
        </p:nvSpPr>
        <p:spPr>
          <a:xfrm>
            <a:off x="290527" y="5473005"/>
            <a:ext cx="11610945" cy="923330"/>
          </a:xfrm>
          <a:prstGeom prst="rect">
            <a:avLst/>
          </a:prstGeom>
          <a:blipFill>
            <a:blip r:embed="rId3"/>
            <a:tile tx="0" ty="0" sx="100000" sy="100000" flip="none" algn="tl"/>
          </a:blipFill>
          <a:ln>
            <a:solidFill>
              <a:schemeClr val="tx1"/>
            </a:solidFill>
          </a:ln>
        </p:spPr>
        <p:txBody>
          <a:bodyPr wrap="square" rtlCol="0">
            <a:spAutoFit/>
          </a:bodyPr>
          <a:lstStyle/>
          <a:p>
            <a:pPr algn="ctr"/>
            <a:r>
              <a:rPr lang="en-US" sz="2000" b="1" dirty="0"/>
              <a:t>Message to Management</a:t>
            </a:r>
          </a:p>
          <a:p>
            <a:pPr algn="ctr"/>
            <a:endParaRPr lang="en-US" sz="800" b="1" dirty="0"/>
          </a:p>
          <a:p>
            <a:pPr algn="ctr"/>
            <a:r>
              <a:rPr lang="en-US" sz="1300" dirty="0"/>
              <a:t>Your Team will have opportunities for personal growth, learning from industry colleagues, and influencing direction for advances in the nuclear industry.</a:t>
            </a:r>
          </a:p>
          <a:p>
            <a:pPr algn="ctr"/>
            <a:r>
              <a:rPr lang="en-US" sz="1300" dirty="0"/>
              <a:t>The above values and benefits are all available with NIRMA Membership and attendance at NIRMA’s Annual Symposium. See following for additional details.</a:t>
            </a:r>
          </a:p>
        </p:txBody>
      </p:sp>
      <p:sp>
        <p:nvSpPr>
          <p:cNvPr id="67" name="TextBox 66">
            <a:extLst>
              <a:ext uri="{FF2B5EF4-FFF2-40B4-BE49-F238E27FC236}">
                <a16:creationId xmlns:a16="http://schemas.microsoft.com/office/drawing/2014/main" id="{E8240F49-641B-6E3F-802D-BCE16DBECCE9}"/>
              </a:ext>
            </a:extLst>
          </p:cNvPr>
          <p:cNvSpPr txBox="1"/>
          <p:nvPr/>
        </p:nvSpPr>
        <p:spPr>
          <a:xfrm>
            <a:off x="4249272" y="3392344"/>
            <a:ext cx="3650826" cy="877982"/>
          </a:xfrm>
          <a:prstGeom prst="rect">
            <a:avLst/>
          </a:prstGeom>
          <a:noFill/>
          <a:ln>
            <a:solidFill>
              <a:schemeClr val="tx1"/>
            </a:solidFill>
          </a:ln>
        </p:spPr>
        <p:txBody>
          <a:bodyPr wrap="square" rtlCol="0">
            <a:spAutoFit/>
          </a:bodyPr>
          <a:lstStyle/>
          <a:p>
            <a:pPr algn="ctr"/>
            <a:r>
              <a:rPr lang="en-US" sz="1400" b="1" dirty="0"/>
              <a:t>Vendor Solutions</a:t>
            </a:r>
            <a:endParaRPr lang="en-US" sz="1400" dirty="0"/>
          </a:p>
          <a:p>
            <a:pPr marL="117475" indent="-117475">
              <a:buFont typeface="Arial" panose="020B0604020202020204" pitchFamily="34" charset="0"/>
              <a:buChar char="•"/>
            </a:pPr>
            <a:r>
              <a:rPr lang="en-US" sz="1200" dirty="0"/>
              <a:t>Access to Multiple Vendors in One Place</a:t>
            </a:r>
          </a:p>
          <a:p>
            <a:pPr marL="117475" indent="-117475">
              <a:buFont typeface="Arial" panose="020B0604020202020204" pitchFamily="34" charset="0"/>
              <a:buChar char="•"/>
            </a:pPr>
            <a:r>
              <a:rPr lang="en-US" sz="1200" dirty="0"/>
              <a:t>Hands-On Experience with New Tools</a:t>
            </a:r>
          </a:p>
          <a:p>
            <a:pPr marL="117475" indent="-117475">
              <a:buFont typeface="Arial" panose="020B0604020202020204" pitchFamily="34" charset="0"/>
              <a:buChar char="•"/>
            </a:pPr>
            <a:r>
              <a:rPr lang="en-US" sz="1200" dirty="0"/>
              <a:t>Discuss Issues for Which Solutions Exist</a:t>
            </a:r>
          </a:p>
        </p:txBody>
      </p:sp>
      <p:cxnSp>
        <p:nvCxnSpPr>
          <p:cNvPr id="68" name="Straight Arrow Connector 67">
            <a:extLst>
              <a:ext uri="{FF2B5EF4-FFF2-40B4-BE49-F238E27FC236}">
                <a16:creationId xmlns:a16="http://schemas.microsoft.com/office/drawing/2014/main" id="{3824498C-FCE1-67BF-5CAE-E0043ADA0642}"/>
              </a:ext>
            </a:extLst>
          </p:cNvPr>
          <p:cNvCxnSpPr>
            <a:cxnSpLocks/>
            <a:stCxn id="4" idx="2"/>
            <a:endCxn id="67" idx="0"/>
          </p:cNvCxnSpPr>
          <p:nvPr/>
        </p:nvCxnSpPr>
        <p:spPr>
          <a:xfrm flipH="1">
            <a:off x="6074685" y="1257678"/>
            <a:ext cx="21315" cy="213466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05387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200F8-8324-6370-4A17-B1F732044324}"/>
              </a:ext>
            </a:extLst>
          </p:cNvPr>
          <p:cNvSpPr>
            <a:spLocks noGrp="1"/>
          </p:cNvSpPr>
          <p:nvPr>
            <p:ph type="title"/>
          </p:nvPr>
        </p:nvSpPr>
        <p:spPr>
          <a:xfrm>
            <a:off x="717820" y="274823"/>
            <a:ext cx="10635980" cy="581211"/>
          </a:xfrm>
        </p:spPr>
        <p:txBody>
          <a:bodyPr>
            <a:normAutofit fontScale="90000"/>
          </a:bodyPr>
          <a:lstStyle/>
          <a:p>
            <a:pPr algn="ctr"/>
            <a:r>
              <a:rPr lang="en-US" sz="3600" dirty="0"/>
              <a:t>Benefits of NIRMA Membership</a:t>
            </a:r>
          </a:p>
        </p:txBody>
      </p:sp>
      <p:sp>
        <p:nvSpPr>
          <p:cNvPr id="3" name="Content Placeholder 2">
            <a:extLst>
              <a:ext uri="{FF2B5EF4-FFF2-40B4-BE49-F238E27FC236}">
                <a16:creationId xmlns:a16="http://schemas.microsoft.com/office/drawing/2014/main" id="{9EF985E3-F58E-2C1B-9E03-3D7C0A803E3A}"/>
              </a:ext>
            </a:extLst>
          </p:cNvPr>
          <p:cNvSpPr>
            <a:spLocks noGrp="1"/>
          </p:cNvSpPr>
          <p:nvPr>
            <p:ph idx="1"/>
          </p:nvPr>
        </p:nvSpPr>
        <p:spPr>
          <a:xfrm>
            <a:off x="603722" y="980926"/>
            <a:ext cx="11118107" cy="5808820"/>
          </a:xfrm>
        </p:spPr>
        <p:txBody>
          <a:bodyPr>
            <a:normAutofit fontScale="92500" lnSpcReduction="20000"/>
          </a:bodyPr>
          <a:lstStyle/>
          <a:p>
            <a:r>
              <a:rPr lang="en-US" sz="1600" b="1" dirty="0"/>
              <a:t>Membership:</a:t>
            </a:r>
          </a:p>
          <a:p>
            <a:pPr indent="4763">
              <a:buFont typeface="Wingdings" panose="05000000000000000000" pitchFamily="2" charset="2"/>
              <a:buChar char="q"/>
            </a:pPr>
            <a:r>
              <a:rPr lang="en-US" sz="1500" i="1" dirty="0"/>
              <a:t> NIRMA Membership is included in the Symposium Registration Fee and is effective from the Symposium through December of the following year.</a:t>
            </a:r>
          </a:p>
          <a:p>
            <a:pPr indent="4763">
              <a:buFont typeface="Wingdings" panose="05000000000000000000" pitchFamily="2" charset="2"/>
              <a:buChar char="q"/>
            </a:pPr>
            <a:r>
              <a:rPr lang="en-US" sz="1500" i="1" dirty="0"/>
              <a:t> NIRMA Membership is also available for each calendar year with payment of an Annual Fee.</a:t>
            </a:r>
          </a:p>
          <a:p>
            <a:r>
              <a:rPr lang="en-US" sz="1600" b="1" dirty="0"/>
              <a:t>Personal Growth </a:t>
            </a:r>
            <a:r>
              <a:rPr lang="en-US" sz="1600" dirty="0"/>
              <a:t>– NIRMA has a close relationship with the Institute of Certified Records Managers (ICRM.org) to facilitate the process for achieving Certifications for Records Managers (CRM) and Records Analysts (CRA). In addition, those achieving a CRM or CRA status can gain the additional Certification as a Nuclear Specialist (CRM/NS or CRA/NS).</a:t>
            </a:r>
          </a:p>
          <a:p>
            <a:r>
              <a:rPr lang="en-US" sz="1600" b="1" dirty="0"/>
              <a:t>Knowledge Sharing</a:t>
            </a:r>
            <a:r>
              <a:rPr lang="en-US" sz="1600" dirty="0"/>
              <a:t> – Attendance at Symposia and participation in Business Unit (BU) activities provide great opportunities for sharing personal experiences with industry colleagues and gaining knowledge of best practices at other nuclear plants that can be considered and applied for improvements to the operation at your nuclear facility. </a:t>
            </a:r>
          </a:p>
          <a:p>
            <a:r>
              <a:rPr lang="en-US" sz="1600" b="1" dirty="0"/>
              <a:t>Influence Industry Direction</a:t>
            </a:r>
            <a:r>
              <a:rPr lang="en-US" sz="1600" dirty="0"/>
              <a:t> – Through participation in BU activities, best practices within your organization that are effective in achieving operational improvements and/or compliance with regulatory commitments can be incorporated into NIRMA guidance materials for application throughout the nuclear industry.</a:t>
            </a:r>
          </a:p>
          <a:p>
            <a:r>
              <a:rPr lang="en-US" sz="1600" b="1" dirty="0"/>
              <a:t>Vendor Solutions</a:t>
            </a:r>
            <a:r>
              <a:rPr lang="en-US" sz="1600" dirty="0"/>
              <a:t> – Attending Symposia will enable direct interaction with Vendors to discuss specific issues you have at your facility and gain insights from their similar experiences with other nuclear sites on potential solutions. The opportunity to engage with multiple Vendors in one location provides an efficient method to gain multiple perspectives on solutions.</a:t>
            </a:r>
          </a:p>
          <a:p>
            <a:r>
              <a:rPr lang="en-US" sz="1600" b="1" dirty="0"/>
              <a:t>NIRMA Materials</a:t>
            </a:r>
            <a:r>
              <a:rPr lang="en-US" sz="1600" dirty="0"/>
              <a:t> – Membership enables access to all NIRMA Technical Documents that provide guidance on core documents, records, and information management topics. These materials include White Papers, Position Papers, and Technical Guidelines. These guidance materials address topics for operating plants as well as new nuclear plant projects.</a:t>
            </a:r>
          </a:p>
          <a:p>
            <a:r>
              <a:rPr lang="en-US" sz="1600" b="1" dirty="0"/>
              <a:t>Networking</a:t>
            </a:r>
            <a:r>
              <a:rPr lang="en-US" sz="1600" dirty="0"/>
              <a:t> – Attending Symposia enables direct interaction and relationship building with nuclear industry peers and colleagues. Having industry contacts at other nuclear facilities can enable benchmarking for key topics and exploring solutions to issues that may be common to both facilities.</a:t>
            </a:r>
          </a:p>
          <a:p>
            <a:r>
              <a:rPr lang="en-US" sz="1600" b="1" dirty="0"/>
              <a:t>Advanced Technologies</a:t>
            </a:r>
            <a:r>
              <a:rPr lang="en-US" sz="1600" dirty="0"/>
              <a:t> – NIRMA has Special Interest Groups (SIGs) that are discussing the application of new and evolving technologies and their benefits as well as impacts on records. Topics being pursued include digital signature methods for new electronic records, use of Artificial Intelligence (AI) tools, use of IFC files from 2D/3D CAD Models, and digitalization processes for procedures and workflows.</a:t>
            </a:r>
            <a:endParaRPr lang="en-US" sz="1600" b="1" dirty="0"/>
          </a:p>
        </p:txBody>
      </p:sp>
    </p:spTree>
    <p:extLst>
      <p:ext uri="{BB962C8B-B14F-4D97-AF65-F5344CB8AC3E}">
        <p14:creationId xmlns:p14="http://schemas.microsoft.com/office/powerpoint/2010/main" val="28118404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13061</TotalTime>
  <Words>614</Words>
  <Application>Microsoft Office PowerPoint</Application>
  <PresentationFormat>Widescreen</PresentationFormat>
  <Paragraphs>45</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Wingdings</vt:lpstr>
      <vt:lpstr>Office Theme</vt:lpstr>
      <vt:lpstr> NIRMA  The Value of Membership &amp; Attending Symposia </vt:lpstr>
      <vt:lpstr>Benefits of NIRMA Membership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 Giska</dc:creator>
  <cp:lastModifiedBy>Walters, Bruce (Meridian)</cp:lastModifiedBy>
  <cp:revision>24</cp:revision>
  <cp:lastPrinted>2025-03-18T19:10:09Z</cp:lastPrinted>
  <dcterms:created xsi:type="dcterms:W3CDTF">2025-02-12T19:06:26Z</dcterms:created>
  <dcterms:modified xsi:type="dcterms:W3CDTF">2025-08-21T12:35:34Z</dcterms:modified>
</cp:coreProperties>
</file>