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Lst>
  <p:notesMasterIdLst>
    <p:notesMasterId r:id="rId7"/>
  </p:notesMasterIdLst>
  <p:sldIdLst>
    <p:sldId id="256" r:id="rId5"/>
    <p:sldId id="257" r:id="rId6"/>
  </p:sldIdLst>
  <p:sldSz cx="10058400" cy="7772400"/>
  <p:notesSz cx="7023100" cy="93091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92D050"/>
    <a:srgbClr val="1F5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58" d="100"/>
          <a:sy n="58" d="100"/>
        </p:scale>
        <p:origin x="1312" y="35"/>
      </p:cViewPr>
      <p:guideLst>
        <p:guide orient="horz" pos="2448"/>
        <p:guide pos="316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203DCDC8-40D7-47EB-93AE-5B7E924828A8}" type="datetimeFigureOut">
              <a:rPr lang="en-US" smtClean="0"/>
              <a:t>06/05/2023</a:t>
            </a:fld>
            <a:endParaRPr lang="en-US"/>
          </a:p>
        </p:txBody>
      </p:sp>
      <p:sp>
        <p:nvSpPr>
          <p:cNvPr id="4" name="Slide Image Placeholder 3"/>
          <p:cNvSpPr>
            <a:spLocks noGrp="1" noRot="1" noChangeAspect="1"/>
          </p:cNvSpPr>
          <p:nvPr>
            <p:ph type="sldImg" idx="2"/>
          </p:nvPr>
        </p:nvSpPr>
        <p:spPr>
          <a:xfrm>
            <a:off x="1477963" y="1163638"/>
            <a:ext cx="406717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D9A8F9DD-50CC-40CB-AAFB-ABC754AE9677}" type="slidenum">
              <a:rPr lang="en-US" smtClean="0"/>
              <a:t>‹#›</a:t>
            </a:fld>
            <a:endParaRPr lang="en-US"/>
          </a:p>
        </p:txBody>
      </p:sp>
    </p:spTree>
    <p:extLst>
      <p:ext uri="{BB962C8B-B14F-4D97-AF65-F5344CB8AC3E}">
        <p14:creationId xmlns:p14="http://schemas.microsoft.com/office/powerpoint/2010/main" val="145163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F9DD-50CC-40CB-AAFB-ABC754AE9677}" type="slidenum">
              <a:rPr lang="en-US" smtClean="0"/>
              <a:t>1</a:t>
            </a:fld>
            <a:endParaRPr lang="en-US"/>
          </a:p>
        </p:txBody>
      </p:sp>
    </p:spTree>
    <p:extLst>
      <p:ext uri="{BB962C8B-B14F-4D97-AF65-F5344CB8AC3E}">
        <p14:creationId xmlns:p14="http://schemas.microsoft.com/office/powerpoint/2010/main" val="116682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F9DD-50CC-40CB-AAFB-ABC754AE9677}" type="slidenum">
              <a:rPr lang="en-US" smtClean="0"/>
              <a:t>2</a:t>
            </a:fld>
            <a:endParaRPr lang="en-US"/>
          </a:p>
        </p:txBody>
      </p:sp>
    </p:spTree>
    <p:extLst>
      <p:ext uri="{BB962C8B-B14F-4D97-AF65-F5344CB8AC3E}">
        <p14:creationId xmlns:p14="http://schemas.microsoft.com/office/powerpoint/2010/main" val="360567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669" y="3281680"/>
            <a:ext cx="5029200" cy="1551304"/>
          </a:xfrm>
        </p:spPr>
        <p:txBody>
          <a:bodyPr>
            <a:normAutofit/>
          </a:bodyPr>
          <a:lstStyle>
            <a:lvl1pPr marL="0" indent="0" algn="l">
              <a:buNone/>
              <a:defRPr sz="2200" b="0" i="1" cap="none" spc="134"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5375911"/>
            <a:ext cx="10058400" cy="23964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6" name="Straight Connector 15"/>
          <p:cNvCxnSpPr/>
          <p:nvPr/>
        </p:nvCxnSpPr>
        <p:spPr>
          <a:xfrm>
            <a:off x="0" y="5343525"/>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48785BE-30D6-45E9-9828-9A90A2D6DF6D}" type="datetime1">
              <a:rPr lang="en-US" smtClean="0"/>
              <a:pPr/>
              <a:t>06/05/2023</a:t>
            </a:fld>
            <a:endParaRPr lang="en-US" dirty="0"/>
          </a:p>
        </p:txBody>
      </p:sp>
      <p:sp>
        <p:nvSpPr>
          <p:cNvPr id="23" name="Slide Number Placeholder 22"/>
          <p:cNvSpPr>
            <a:spLocks noGrp="1"/>
          </p:cNvSpPr>
          <p:nvPr>
            <p:ph type="sldNum" sz="quarter" idx="11"/>
          </p:nvPr>
        </p:nvSpPr>
        <p:spPr/>
        <p:txBody>
          <a:bodyPr/>
          <a:lstStyle/>
          <a:p>
            <a:fld id="{FA84A37A-AFC2-4A01-80A1-FC20F2C0D5BB}"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87669" y="518161"/>
            <a:ext cx="8449056" cy="2763519"/>
          </a:xfrm>
        </p:spPr>
        <p:txBody>
          <a:bodyPr>
            <a:normAutofit/>
          </a:bodyPr>
          <a:lstStyle>
            <a:lvl1pPr>
              <a:spcBef>
                <a:spcPts val="0"/>
              </a:spcBef>
              <a:defRPr kumimoji="0" lang="en-US" sz="67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duotone>
              <a:schemeClr val="accent1">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1" name="Content Placeholder 30"/>
          <p:cNvSpPr>
            <a:spLocks noGrp="1"/>
          </p:cNvSpPr>
          <p:nvPr>
            <p:ph sz="quarter" idx="13"/>
          </p:nvPr>
        </p:nvSpPr>
        <p:spPr>
          <a:xfrm>
            <a:off x="387669" y="1658112"/>
            <a:ext cx="8449056" cy="535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303250A7-F2AC-4A3A-BAC6-4433188AF404}" type="datetime1">
              <a:rPr lang="en-US" smtClean="0"/>
              <a:pPr/>
              <a:t>06/05/2023</a:t>
            </a:fld>
            <a:endParaRPr lang="en-US" dirty="0"/>
          </a:p>
        </p:txBody>
      </p:sp>
      <p:sp>
        <p:nvSpPr>
          <p:cNvPr id="19" name="Slide Number Placeholder 18"/>
          <p:cNvSpPr>
            <a:spLocks noGrp="1"/>
          </p:cNvSpPr>
          <p:nvPr>
            <p:ph type="sldNum" sz="quarter" idx="15"/>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1" name="Subtitle 2"/>
          <p:cNvSpPr>
            <a:spLocks noGrp="1"/>
          </p:cNvSpPr>
          <p:nvPr>
            <p:ph type="subTitle" idx="1"/>
          </p:nvPr>
        </p:nvSpPr>
        <p:spPr>
          <a:xfrm>
            <a:off x="387669" y="4537076"/>
            <a:ext cx="5029200" cy="1335404"/>
          </a:xfrm>
        </p:spPr>
        <p:txBody>
          <a:bodyPr>
            <a:normAutofit/>
          </a:bodyPr>
          <a:lstStyle>
            <a:lvl1pPr marL="0" indent="0" algn="l">
              <a:buNone/>
              <a:defRPr sz="2200" b="0" i="1" cap="none" spc="134"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E48785BE-30D6-45E9-9828-9A90A2D6DF6D}" type="datetime1">
              <a:rPr lang="en-US" smtClean="0"/>
              <a:pPr/>
              <a:t>06/05/2023</a:t>
            </a:fld>
            <a:endParaRPr lang="en-US" dirty="0"/>
          </a:p>
        </p:txBody>
      </p:sp>
      <p:sp>
        <p:nvSpPr>
          <p:cNvPr id="20" name="Slide Number Placeholder 19"/>
          <p:cNvSpPr>
            <a:spLocks noGrp="1"/>
          </p:cNvSpPr>
          <p:nvPr>
            <p:ph type="sldNum" sz="quarter" idx="11"/>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10058400" cy="20726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8" name="Straight Connector 17"/>
          <p:cNvCxnSpPr/>
          <p:nvPr/>
        </p:nvCxnSpPr>
        <p:spPr>
          <a:xfrm>
            <a:off x="-4883" y="207264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89803" y="2255422"/>
            <a:ext cx="9283903" cy="2248814"/>
          </a:xfrm>
        </p:spPr>
        <p:txBody>
          <a:bodyPr>
            <a:noAutofit/>
          </a:bodyPr>
          <a:lstStyle>
            <a:lvl1pPr>
              <a:defRPr kumimoji="0" lang="en-US" sz="67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018824" rtl="0" eaLnBrk="1" fontAlgn="auto" latinLnBrk="0" hangingPunct="1">
              <a:lnSpc>
                <a:spcPct val="100000"/>
              </a:lnSpc>
              <a:spcBef>
                <a:spcPts val="446"/>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6" name="Content Placeholder 11"/>
          <p:cNvSpPr>
            <a:spLocks noGrp="1"/>
          </p:cNvSpPr>
          <p:nvPr>
            <p:ph sz="quarter" idx="14"/>
          </p:nvPr>
        </p:nvSpPr>
        <p:spPr>
          <a:xfrm>
            <a:off x="5391302" y="1658112"/>
            <a:ext cx="4274820" cy="486034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87669" y="1658112"/>
            <a:ext cx="4274820" cy="486034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69F603B8-852C-4305-A8B5-259A7A1815FE}" type="datetime1">
              <a:rPr lang="en-US" smtClean="0"/>
              <a:pPr/>
              <a:t>06/05/2023</a:t>
            </a:fld>
            <a:endParaRPr lang="en-US" dirty="0"/>
          </a:p>
        </p:txBody>
      </p:sp>
      <p:sp>
        <p:nvSpPr>
          <p:cNvPr id="25" name="Slide Number Placeholder 24"/>
          <p:cNvSpPr>
            <a:spLocks noGrp="1"/>
          </p:cNvSpPr>
          <p:nvPr>
            <p:ph type="sldNum" sz="quarter" idx="16"/>
          </p:nvPr>
        </p:nvSpPr>
        <p:spPr/>
        <p:txBody>
          <a:bodyPr/>
          <a:lstStyle/>
          <a:p>
            <a:fld id="{FA84A37A-AFC2-4A01-80A1-FC20F2C0D5BB}"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8" name="Text Placeholder 3"/>
          <p:cNvSpPr>
            <a:spLocks noGrp="1"/>
          </p:cNvSpPr>
          <p:nvPr>
            <p:ph type="body" sz="half" idx="2"/>
          </p:nvPr>
        </p:nvSpPr>
        <p:spPr>
          <a:xfrm>
            <a:off x="387669" y="1658113"/>
            <a:ext cx="4274820" cy="577532"/>
          </a:xfrm>
        </p:spPr>
        <p:txBody>
          <a:bodyPr>
            <a:normAutofit/>
          </a:bodyPr>
          <a:lstStyle>
            <a:lvl1pPr marL="0" indent="0">
              <a:buNone/>
              <a:defRPr sz="2200" b="0" i="1" spc="0" baseline="0">
                <a:solidFill>
                  <a:schemeClr val="tx1"/>
                </a:solidFill>
                <a:latin typeface="+mj-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19" name="Text Placeholder 3"/>
          <p:cNvSpPr>
            <a:spLocks noGrp="1"/>
          </p:cNvSpPr>
          <p:nvPr>
            <p:ph type="body" sz="half" idx="15"/>
          </p:nvPr>
        </p:nvSpPr>
        <p:spPr>
          <a:xfrm>
            <a:off x="5390674" y="1658113"/>
            <a:ext cx="4274820" cy="577532"/>
          </a:xfrm>
        </p:spPr>
        <p:txBody>
          <a:bodyPr>
            <a:normAutofit/>
          </a:bodyPr>
          <a:lstStyle>
            <a:lvl1pPr marL="0" indent="0">
              <a:buNone/>
              <a:defRPr sz="2200" b="0" i="1" spc="0" baseline="0">
                <a:solidFill>
                  <a:schemeClr val="tx1"/>
                </a:solidFill>
                <a:latin typeface="+mj-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22" name="Content Placeholder 11"/>
          <p:cNvSpPr>
            <a:spLocks noGrp="1"/>
          </p:cNvSpPr>
          <p:nvPr>
            <p:ph sz="quarter" idx="14"/>
          </p:nvPr>
        </p:nvSpPr>
        <p:spPr>
          <a:xfrm>
            <a:off x="5390674" y="2279904"/>
            <a:ext cx="4274820" cy="423509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87669" y="2279904"/>
            <a:ext cx="4274820" cy="423509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533025EA-66B7-4B75-BC7E-E841861BC2EE}" type="datetime1">
              <a:rPr lang="en-US" smtClean="0"/>
              <a:pPr/>
              <a:t>06/05/2023</a:t>
            </a:fld>
            <a:endParaRPr lang="en-US" dirty="0"/>
          </a:p>
        </p:txBody>
      </p:sp>
      <p:sp>
        <p:nvSpPr>
          <p:cNvPr id="24" name="Slide Number Placeholder 23"/>
          <p:cNvSpPr>
            <a:spLocks noGrp="1"/>
          </p:cNvSpPr>
          <p:nvPr>
            <p:ph type="sldNum" sz="quarter" idx="17"/>
          </p:nvPr>
        </p:nvSpPr>
        <p:spPr/>
        <p:txBody>
          <a:bodyPr/>
          <a:lstStyle/>
          <a:p>
            <a:fld id="{FA84A37A-AFC2-4A01-80A1-FC20F2C0D5BB}"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1" name="Date Placeholder 10"/>
          <p:cNvSpPr>
            <a:spLocks noGrp="1"/>
          </p:cNvSpPr>
          <p:nvPr>
            <p:ph type="dt" sz="half" idx="10"/>
          </p:nvPr>
        </p:nvSpPr>
        <p:spPr/>
        <p:txBody>
          <a:bodyPr/>
          <a:lstStyle/>
          <a:p>
            <a:fld id="{7A0C081B-7565-4E7A-9F9F-F1076E2DDB85}" type="datetime1">
              <a:rPr lang="en-US" smtClean="0"/>
              <a:pPr/>
              <a:t>06/05/2023</a:t>
            </a:fld>
            <a:endParaRPr lang="en-US" dirty="0"/>
          </a:p>
        </p:txBody>
      </p:sp>
      <p:sp>
        <p:nvSpPr>
          <p:cNvPr id="14" name="Slide Number Placeholder 13"/>
          <p:cNvSpPr>
            <a:spLocks noGrp="1"/>
          </p:cNvSpPr>
          <p:nvPr>
            <p:ph type="sldNum" sz="quarter" idx="11"/>
          </p:nvPr>
        </p:nvSpPr>
        <p:spPr/>
        <p:txBody>
          <a:bodyPr/>
          <a:lstStyle/>
          <a:p>
            <a:fld id="{FA84A37A-AFC2-4A01-80A1-FC20F2C0D5BB}"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7" name="Date Placeholder 6"/>
          <p:cNvSpPr>
            <a:spLocks noGrp="1"/>
          </p:cNvSpPr>
          <p:nvPr>
            <p:ph type="dt" sz="half" idx="10"/>
          </p:nvPr>
        </p:nvSpPr>
        <p:spPr/>
        <p:txBody>
          <a:bodyPr/>
          <a:lstStyle/>
          <a:p>
            <a:fld id="{D300E28A-3A4F-4E6B-B567-EC8C4C5EF7EB}" type="datetime1">
              <a:rPr lang="en-US" smtClean="0"/>
              <a:pPr/>
              <a:t>06/05/2023</a:t>
            </a:fld>
            <a:endParaRPr lang="en-US" dirty="0"/>
          </a:p>
        </p:txBody>
      </p:sp>
      <p:sp>
        <p:nvSpPr>
          <p:cNvPr id="12" name="Slide Number Placeholder 11"/>
          <p:cNvSpPr>
            <a:spLocks noGrp="1"/>
          </p:cNvSpPr>
          <p:nvPr>
            <p:ph type="sldNum" sz="quarter" idx="11"/>
          </p:nvPr>
        </p:nvSpPr>
        <p:spPr/>
        <p:txBody>
          <a:bodyPr/>
          <a:lstStyle/>
          <a:p>
            <a:fld id="{FA84A37A-AFC2-4A01-80A1-FC20F2C0D5BB}"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4" name="Rectangle 13"/>
          <p:cNvSpPr/>
          <p:nvPr/>
        </p:nvSpPr>
        <p:spPr>
          <a:xfrm>
            <a:off x="0" y="6498590"/>
            <a:ext cx="10058400" cy="127381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22" name="Straight Connector 21"/>
          <p:cNvCxnSpPr/>
          <p:nvPr/>
        </p:nvCxnSpPr>
        <p:spPr>
          <a:xfrm>
            <a:off x="0" y="645541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87669" y="1658112"/>
            <a:ext cx="3719513" cy="4496117"/>
          </a:xfrm>
        </p:spPr>
        <p:txBody>
          <a:bodyPr>
            <a:normAutofit/>
          </a:bodyPr>
          <a:lstStyle>
            <a:lvl1pPr marL="0" indent="0">
              <a:lnSpc>
                <a:spcPct val="150000"/>
              </a:lnSpc>
              <a:buNone/>
              <a:defRPr sz="1800" b="0" i="1" spc="0" baseline="0">
                <a:solidFill>
                  <a:schemeClr val="tx2"/>
                </a:solidFill>
                <a:latin typeface="+mn-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16" name="Content Placeholder 11"/>
          <p:cNvSpPr>
            <a:spLocks noGrp="1"/>
          </p:cNvSpPr>
          <p:nvPr>
            <p:ph sz="quarter" idx="14"/>
          </p:nvPr>
        </p:nvSpPr>
        <p:spPr>
          <a:xfrm>
            <a:off x="4515802" y="1658112"/>
            <a:ext cx="5149692" cy="449762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FC6F08A9-3E88-45E3-A460-6C4313B1A85D}" type="datetime1">
              <a:rPr lang="en-US" smtClean="0"/>
              <a:pPr/>
              <a:t>06/05/2023</a:t>
            </a:fld>
            <a:endParaRPr lang="en-US" dirty="0"/>
          </a:p>
        </p:txBody>
      </p:sp>
      <p:sp>
        <p:nvSpPr>
          <p:cNvPr id="18" name="Slide Number Placeholder 17"/>
          <p:cNvSpPr>
            <a:spLocks noGrp="1"/>
          </p:cNvSpPr>
          <p:nvPr>
            <p:ph type="sldNum" sz="quarter" idx="16"/>
          </p:nvPr>
        </p:nvSpPr>
        <p:spPr/>
        <p:txBody>
          <a:bodyPr/>
          <a:lstStyle/>
          <a:p>
            <a:fld id="{FA84A37A-AFC2-4A01-80A1-FC20F2C0D5BB}"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 name="Picture Placeholder 2"/>
          <p:cNvSpPr>
            <a:spLocks noGrp="1"/>
          </p:cNvSpPr>
          <p:nvPr>
            <p:ph type="pic" idx="1"/>
          </p:nvPr>
        </p:nvSpPr>
        <p:spPr>
          <a:xfrm>
            <a:off x="5752147" y="0"/>
            <a:ext cx="4306253" cy="6412230"/>
          </a:xfrm>
        </p:spPr>
        <p:txBody>
          <a:bodyPr anchor="ctr" anchorCtr="0"/>
          <a:lstStyle>
            <a:lvl1pPr marL="0" indent="0" algn="ctr">
              <a:buNone/>
              <a:defRPr sz="3600">
                <a:solidFill>
                  <a:schemeClr val="tx1"/>
                </a:solidFill>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p>
        </p:txBody>
      </p:sp>
      <p:sp>
        <p:nvSpPr>
          <p:cNvPr id="25" name="Text Placeholder 24"/>
          <p:cNvSpPr>
            <a:spLocks noGrp="1"/>
          </p:cNvSpPr>
          <p:nvPr>
            <p:ph type="body" sz="quarter" idx="13"/>
          </p:nvPr>
        </p:nvSpPr>
        <p:spPr>
          <a:xfrm>
            <a:off x="387669" y="1813560"/>
            <a:ext cx="5029200" cy="4072335"/>
          </a:xfrm>
        </p:spPr>
        <p:txBody>
          <a:bodyPr>
            <a:normAutofit/>
          </a:bodyPr>
          <a:lstStyle>
            <a:lvl1pPr marL="0" indent="0">
              <a:lnSpc>
                <a:spcPct val="150000"/>
              </a:lnSpc>
              <a:spcBef>
                <a:spcPts val="0"/>
              </a:spcBef>
              <a:buNone/>
              <a:defRPr sz="1800" i="1">
                <a:solidFill>
                  <a:schemeClr val="tx1"/>
                </a:solidFill>
              </a:defRPr>
            </a:lvl1pPr>
            <a:lvl2pPr marL="191030" indent="1769">
              <a:buNone/>
              <a:defRPr>
                <a:solidFill>
                  <a:schemeClr val="bg2"/>
                </a:solidFill>
              </a:defRPr>
            </a:lvl2pPr>
            <a:lvl3pPr marL="383829" indent="7075">
              <a:buNone/>
              <a:defRPr>
                <a:solidFill>
                  <a:schemeClr val="bg2"/>
                </a:solidFill>
              </a:defRPr>
            </a:lvl3pPr>
            <a:lvl4pPr marL="574858" indent="3538">
              <a:buNone/>
              <a:defRPr>
                <a:solidFill>
                  <a:schemeClr val="bg2"/>
                </a:solidFill>
              </a:defRPr>
            </a:lvl4pPr>
            <a:lvl5pPr marL="767656" indent="-1769">
              <a:buNone/>
              <a:defRPr>
                <a:solidFill>
                  <a:schemeClr val="bg2"/>
                </a:solidFill>
              </a:defRPr>
            </a:lvl5pPr>
          </a:lstStyle>
          <a:p>
            <a:pPr lvl="0"/>
            <a:r>
              <a:rPr lang="en-US"/>
              <a:t>Click to edit Master text styles</a:t>
            </a:r>
          </a:p>
        </p:txBody>
      </p:sp>
      <p:sp>
        <p:nvSpPr>
          <p:cNvPr id="11" name="Rectangle 10"/>
          <p:cNvSpPr/>
          <p:nvPr/>
        </p:nvSpPr>
        <p:spPr>
          <a:xfrm>
            <a:off x="0" y="6498590"/>
            <a:ext cx="10058400" cy="127381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2" name="Straight Connector 11"/>
          <p:cNvCxnSpPr/>
          <p:nvPr/>
        </p:nvCxnSpPr>
        <p:spPr>
          <a:xfrm>
            <a:off x="0" y="645541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87667" y="311902"/>
            <a:ext cx="5029200" cy="1501658"/>
          </a:xfrm>
          <a:prstGeom prst="rect">
            <a:avLst/>
          </a:prstGeom>
        </p:spPr>
        <p:txBody>
          <a:bodyPr vert="horz" lIns="101882" tIns="50941" rIns="101882" bIns="50941"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B121CF1C-1A92-4FD7-820B-88967322F7A9}" type="datetime1">
              <a:rPr lang="en-US" smtClean="0"/>
              <a:pPr/>
              <a:t>06/05/2023</a:t>
            </a:fld>
            <a:endParaRPr lang="en-US" dirty="0"/>
          </a:p>
        </p:txBody>
      </p:sp>
      <p:sp>
        <p:nvSpPr>
          <p:cNvPr id="20" name="Slide Number Placeholder 19"/>
          <p:cNvSpPr>
            <a:spLocks noGrp="1"/>
          </p:cNvSpPr>
          <p:nvPr>
            <p:ph type="sldNum" sz="quarter" idx="15"/>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669" y="259080"/>
            <a:ext cx="8449056" cy="1209040"/>
          </a:xfrm>
          <a:prstGeom prst="rect">
            <a:avLst/>
          </a:prstGeom>
        </p:spPr>
        <p:txBody>
          <a:bodyPr vert="horz" lIns="101882" tIns="50941" rIns="101882" bIns="50941"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87669" y="1658112"/>
            <a:ext cx="8449056" cy="4922520"/>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669" y="7416166"/>
            <a:ext cx="1613535" cy="280670"/>
          </a:xfrm>
          <a:prstGeom prst="rect">
            <a:avLst/>
          </a:prstGeom>
        </p:spPr>
        <p:txBody>
          <a:bodyPr vert="horz" lIns="101882" tIns="50941" rIns="101882" bIns="50941" rtlCol="0" anchor="ctr">
            <a:normAutofit/>
          </a:bodyPr>
          <a:lstStyle>
            <a:lvl1pPr algn="l">
              <a:defRPr sz="1100" b="1">
                <a:solidFill>
                  <a:schemeClr val="tx1">
                    <a:alpha val="65000"/>
                  </a:schemeClr>
                </a:solidFill>
              </a:defRPr>
            </a:lvl1pPr>
          </a:lstStyle>
          <a:p>
            <a:fld id="{E48785BE-30D6-45E9-9828-9A90A2D6DF6D}" type="datetime1">
              <a:rPr lang="en-US" smtClean="0"/>
              <a:pPr/>
              <a:t>06/05/2023</a:t>
            </a:fld>
            <a:endParaRPr lang="en-US" dirty="0"/>
          </a:p>
        </p:txBody>
      </p:sp>
      <p:sp>
        <p:nvSpPr>
          <p:cNvPr id="5" name="Footer Placeholder 4"/>
          <p:cNvSpPr>
            <a:spLocks noGrp="1"/>
          </p:cNvSpPr>
          <p:nvPr>
            <p:ph type="ftr" sz="quarter" idx="3"/>
          </p:nvPr>
        </p:nvSpPr>
        <p:spPr>
          <a:xfrm>
            <a:off x="1990724" y="7416166"/>
            <a:ext cx="4494848" cy="280670"/>
          </a:xfrm>
          <a:prstGeom prst="rect">
            <a:avLst/>
          </a:prstGeom>
        </p:spPr>
        <p:txBody>
          <a:bodyPr vert="horz" lIns="101882" tIns="50941" rIns="101882" bIns="50941" rtlCol="0" anchor="ctr">
            <a:normAutofit/>
          </a:bodyPr>
          <a:lstStyle>
            <a:lvl1pPr algn="l">
              <a:defRPr sz="11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8675370" y="7416166"/>
            <a:ext cx="963930" cy="280670"/>
          </a:xfrm>
          <a:prstGeom prst="rect">
            <a:avLst/>
          </a:prstGeom>
        </p:spPr>
        <p:txBody>
          <a:bodyPr vert="horz" lIns="101882" tIns="50941" rIns="101882" bIns="50941" rtlCol="0" anchor="ctr">
            <a:normAutofit/>
          </a:bodyPr>
          <a:lstStyle>
            <a:lvl1pPr algn="r">
              <a:defRPr sz="1100" b="1">
                <a:solidFill>
                  <a:schemeClr val="tx1">
                    <a:alpha val="65000"/>
                  </a:schemeClr>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sldNum="0" hdr="0" ftr="0" dt="0"/>
  <p:txStyles>
    <p:titleStyle>
      <a:lvl1pPr algn="l" defTabSz="1018824" rtl="0" eaLnBrk="1" latinLnBrk="0" hangingPunct="1">
        <a:spcBef>
          <a:spcPts val="446"/>
        </a:spcBef>
        <a:buNone/>
        <a:defRPr sz="4500" b="0" kern="1200" cap="none" spc="0" baseline="0">
          <a:solidFill>
            <a:schemeClr val="tx1"/>
          </a:solidFill>
          <a:latin typeface="+mj-lt"/>
          <a:ea typeface="+mj-ea"/>
          <a:cs typeface="Tunga" pitchFamily="2"/>
        </a:defRPr>
      </a:lvl1pPr>
    </p:titleStyle>
    <p:bodyStyle>
      <a:lvl1pPr marL="0" indent="0" algn="l" defTabSz="1018824" rtl="0" eaLnBrk="1" latinLnBrk="0" hangingPunct="1">
        <a:spcBef>
          <a:spcPts val="1337"/>
        </a:spcBef>
        <a:spcAft>
          <a:spcPts val="0"/>
        </a:spcAft>
        <a:buClr>
          <a:schemeClr val="accent5"/>
        </a:buClr>
        <a:buFont typeface="Arial" pitchFamily="34" charset="0"/>
        <a:buNone/>
        <a:defRPr sz="2000" b="0" i="0" kern="1200" cap="none" spc="33" baseline="0">
          <a:solidFill>
            <a:schemeClr val="tx1"/>
          </a:solidFill>
          <a:latin typeface="+mn-lt"/>
          <a:ea typeface="+mn-ea"/>
          <a:cs typeface="Tahoma" pitchFamily="34" charset="0"/>
        </a:defRPr>
      </a:lvl1pPr>
      <a:lvl2pPr marL="191030" indent="-191030"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2pPr>
      <a:lvl3pPr marL="383829" indent="-183954"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3pPr>
      <a:lvl4pPr marL="576626" indent="-189261"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4pPr>
      <a:lvl5pPr marL="767656" indent="-192799"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5pPr>
      <a:lvl6pPr marL="967883"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6pPr>
      <a:lvl7pPr marL="1192025"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7pPr>
      <a:lvl8pPr marL="1385601"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8pPr>
      <a:lvl9pPr marL="1568990"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5DA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835" y="0"/>
            <a:ext cx="3177565" cy="5161280"/>
          </a:xfrm>
          <a:prstGeom prst="rect">
            <a:avLst/>
          </a:prstGeom>
          <a:ln w="57150" cap="rnd">
            <a:noFill/>
          </a:ln>
          <a:effectLst>
            <a:outerShdw blurRad="50800" dist="38100" dir="2700000" algn="tl" rotWithShape="0">
              <a:prstClr val="black">
                <a:alpha val="40000"/>
              </a:prstClr>
            </a:outerShdw>
          </a:effectLst>
        </p:spPr>
      </p:pic>
      <p:cxnSp>
        <p:nvCxnSpPr>
          <p:cNvPr id="19" name="Straight Connector 18"/>
          <p:cNvCxnSpPr/>
          <p:nvPr/>
        </p:nvCxnSpPr>
        <p:spPr>
          <a:xfrm flipH="1" flipV="1">
            <a:off x="6878313" y="5160574"/>
            <a:ext cx="2454323" cy="706"/>
          </a:xfrm>
          <a:prstGeom prst="line">
            <a:avLst/>
          </a:prstGeom>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6878313" y="6534050"/>
            <a:ext cx="2921188" cy="79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rot="16200000" flipH="1">
            <a:off x="6182814" y="5843967"/>
            <a:ext cx="1411357" cy="483"/>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Subtitle 2"/>
          <p:cNvSpPr>
            <a:spLocks noGrp="1"/>
          </p:cNvSpPr>
          <p:nvPr>
            <p:ph type="subTitle" idx="4294967295"/>
          </p:nvPr>
        </p:nvSpPr>
        <p:spPr>
          <a:xfrm>
            <a:off x="6999839" y="5887689"/>
            <a:ext cx="3148012" cy="652259"/>
          </a:xfrm>
          <a:effectLst>
            <a:outerShdw blurRad="50800" dist="38100" dir="2700000" algn="tl" rotWithShape="0">
              <a:prstClr val="black">
                <a:alpha val="40000"/>
              </a:prstClr>
            </a:outerShdw>
          </a:effectLst>
        </p:spPr>
        <p:txBody>
          <a:bodyPr>
            <a:noAutofit/>
          </a:bodyPr>
          <a:lstStyle/>
          <a:p>
            <a:pPr marL="0" indent="0">
              <a:lnSpc>
                <a:spcPts val="500"/>
              </a:lnSpc>
              <a:buNone/>
            </a:pPr>
            <a:r>
              <a:rPr lang="en-US" sz="1600" dirty="0">
                <a:effectLst>
                  <a:outerShdw blurRad="38100" dist="38100" dir="2700000" algn="tl">
                    <a:srgbClr val="000000">
                      <a:alpha val="43137"/>
                    </a:srgbClr>
                  </a:outerShdw>
                </a:effectLst>
              </a:rPr>
              <a:t>Nuclear Information </a:t>
            </a:r>
          </a:p>
          <a:p>
            <a:pPr marL="0" indent="0">
              <a:lnSpc>
                <a:spcPts val="500"/>
              </a:lnSpc>
              <a:buNone/>
            </a:pPr>
            <a:r>
              <a:rPr lang="en-US" sz="1600" dirty="0">
                <a:effectLst>
                  <a:outerShdw blurRad="38100" dist="38100" dir="2700000" algn="tl">
                    <a:srgbClr val="000000">
                      <a:alpha val="43137"/>
                    </a:srgbClr>
                  </a:outerShdw>
                </a:effectLst>
              </a:rPr>
              <a:t>and Records Management </a:t>
            </a:r>
          </a:p>
          <a:p>
            <a:pPr marL="0" indent="0">
              <a:lnSpc>
                <a:spcPts val="500"/>
              </a:lnSpc>
              <a:buNone/>
            </a:pPr>
            <a:r>
              <a:rPr lang="en-US" sz="1600" dirty="0">
                <a:effectLst>
                  <a:outerShdw blurRad="38100" dist="38100" dir="2700000" algn="tl">
                    <a:srgbClr val="000000">
                      <a:alpha val="43137"/>
                    </a:srgbClr>
                  </a:outerShdw>
                </a:effectLst>
              </a:rPr>
              <a:t>Association</a:t>
            </a:r>
          </a:p>
        </p:txBody>
      </p:sp>
      <p:sp>
        <p:nvSpPr>
          <p:cNvPr id="2" name="Title 1"/>
          <p:cNvSpPr>
            <a:spLocks noGrp="1"/>
          </p:cNvSpPr>
          <p:nvPr>
            <p:ph type="ctrTitle" idx="4294967295"/>
          </p:nvPr>
        </p:nvSpPr>
        <p:spPr>
          <a:xfrm>
            <a:off x="6999839" y="5284439"/>
            <a:ext cx="2661125" cy="586090"/>
          </a:xfrm>
          <a:effectLst>
            <a:outerShdw blurRad="50800" dist="38100" dir="2700000" algn="tl" rotWithShape="0">
              <a:prstClr val="black">
                <a:alpha val="40000"/>
              </a:prstClr>
            </a:outerShdw>
          </a:effectLst>
        </p:spPr>
        <p:txBody>
          <a:bodyPr>
            <a:normAutofit fontScale="90000"/>
          </a:bodyPr>
          <a:lstStyle/>
          <a:p>
            <a:r>
              <a:rPr lang="en-US" sz="4900" b="1" dirty="0">
                <a:effectLst>
                  <a:outerShdw blurRad="38100" dist="38100" dir="2700000" algn="tl">
                    <a:srgbClr val="000000">
                      <a:alpha val="43137"/>
                    </a:srgbClr>
                  </a:outerShdw>
                </a:effectLst>
              </a:rPr>
              <a:t>NIRMA</a:t>
            </a:r>
            <a:r>
              <a:rPr lang="en-US" b="1" dirty="0">
                <a:effectLst>
                  <a:outerShdw blurRad="38100" dist="38100" dir="2700000" algn="tl">
                    <a:srgbClr val="000000">
                      <a:alpha val="43137"/>
                    </a:srgbClr>
                  </a:outerShdw>
                </a:effectLst>
              </a:rPr>
              <a:t>	</a:t>
            </a:r>
          </a:p>
        </p:txBody>
      </p:sp>
      <p:sp>
        <p:nvSpPr>
          <p:cNvPr id="5" name="Rectangle 4"/>
          <p:cNvSpPr/>
          <p:nvPr/>
        </p:nvSpPr>
        <p:spPr>
          <a:xfrm>
            <a:off x="3282604" y="84729"/>
            <a:ext cx="3717235"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NIRMA</a:t>
            </a:r>
          </a:p>
        </p:txBody>
      </p:sp>
      <p:sp>
        <p:nvSpPr>
          <p:cNvPr id="7" name="TextBox 6"/>
          <p:cNvSpPr txBox="1"/>
          <p:nvPr/>
        </p:nvSpPr>
        <p:spPr>
          <a:xfrm>
            <a:off x="5881695" y="223284"/>
            <a:ext cx="675570" cy="1246495"/>
          </a:xfrm>
          <a:prstGeom prst="rect">
            <a:avLst/>
          </a:prstGeom>
          <a:noFill/>
        </p:spPr>
        <p:txBody>
          <a:bodyPr vert="vert" wrap="none" rtlCol="0">
            <a:spAutoFit/>
          </a:bodyPr>
          <a:lstStyle/>
          <a:p>
            <a:pPr>
              <a:lnSpc>
                <a:spcPts val="1200"/>
              </a:lnSpc>
            </a:pPr>
            <a:r>
              <a:rPr lang="en-US" dirty="0">
                <a:solidFill>
                  <a:schemeClr val="bg2"/>
                </a:solidFill>
              </a:rPr>
              <a:t>NIRMA</a:t>
            </a:r>
          </a:p>
          <a:p>
            <a:pPr>
              <a:lnSpc>
                <a:spcPts val="1200"/>
              </a:lnSpc>
            </a:pPr>
            <a:r>
              <a:rPr lang="en-US" sz="1200" u="sng" dirty="0">
                <a:solidFill>
                  <a:srgbClr val="FF0000"/>
                </a:solidFill>
              </a:rPr>
              <a:t>nirma@nirma.org</a:t>
            </a:r>
          </a:p>
          <a:p>
            <a:pPr>
              <a:lnSpc>
                <a:spcPts val="1200"/>
              </a:lnSpc>
            </a:pPr>
            <a:endParaRPr lang="en-US" dirty="0">
              <a:solidFill>
                <a:schemeClr val="bg2"/>
              </a:solidFill>
            </a:endParaRPr>
          </a:p>
        </p:txBody>
      </p:sp>
      <p:sp>
        <p:nvSpPr>
          <p:cNvPr id="8" name="TextBox 7"/>
          <p:cNvSpPr txBox="1"/>
          <p:nvPr/>
        </p:nvSpPr>
        <p:spPr>
          <a:xfrm>
            <a:off x="3919023" y="223283"/>
            <a:ext cx="1110176" cy="3549374"/>
          </a:xfrm>
          <a:prstGeom prst="rect">
            <a:avLst/>
          </a:prstGeom>
          <a:noFill/>
        </p:spPr>
        <p:txBody>
          <a:bodyPr vert="vert" wrap="square" rtlCol="0">
            <a:spAutoFit/>
          </a:bodyPr>
          <a:lstStyle/>
          <a:p>
            <a:pPr algn="ctr">
              <a:lnSpc>
                <a:spcPts val="1200"/>
              </a:lnSpc>
            </a:pPr>
            <a:r>
              <a:rPr lang="en-US" sz="1600" b="1" dirty="0">
                <a:solidFill>
                  <a:srgbClr val="FFC000"/>
                </a:solidFill>
              </a:rPr>
              <a:t>SAVE THE DATE</a:t>
            </a:r>
          </a:p>
          <a:p>
            <a:pPr algn="ctr">
              <a:lnSpc>
                <a:spcPts val="1200"/>
              </a:lnSpc>
            </a:pPr>
            <a:r>
              <a:rPr lang="en-US" sz="1200" dirty="0">
                <a:solidFill>
                  <a:srgbClr val="002060"/>
                </a:solidFill>
              </a:rPr>
              <a:t>Nuclear Information</a:t>
            </a:r>
          </a:p>
          <a:p>
            <a:pPr algn="ctr">
              <a:lnSpc>
                <a:spcPts val="1200"/>
              </a:lnSpc>
            </a:pPr>
            <a:r>
              <a:rPr lang="en-US" sz="1200" dirty="0">
                <a:solidFill>
                  <a:srgbClr val="002060"/>
                </a:solidFill>
              </a:rPr>
              <a:t>Management Conference</a:t>
            </a:r>
          </a:p>
          <a:p>
            <a:pPr algn="ctr">
              <a:lnSpc>
                <a:spcPts val="1200"/>
              </a:lnSpc>
            </a:pPr>
            <a:r>
              <a:rPr lang="en-US" sz="1200" dirty="0">
                <a:solidFill>
                  <a:srgbClr val="002060"/>
                </a:solidFill>
              </a:rPr>
              <a:t>August  7-9, 2023</a:t>
            </a:r>
          </a:p>
          <a:p>
            <a:pPr algn="ctr">
              <a:lnSpc>
                <a:spcPts val="1200"/>
              </a:lnSpc>
            </a:pPr>
            <a:r>
              <a:rPr lang="en-US" sz="1200" dirty="0">
                <a:solidFill>
                  <a:schemeClr val="bg2"/>
                </a:solidFill>
              </a:rPr>
              <a:t>J W Marriott Resorts &amp; Spa at Summerlin</a:t>
            </a:r>
          </a:p>
          <a:p>
            <a:pPr algn="ctr">
              <a:lnSpc>
                <a:spcPts val="1200"/>
              </a:lnSpc>
            </a:pPr>
            <a:r>
              <a:rPr lang="en-US" sz="1200" dirty="0">
                <a:solidFill>
                  <a:schemeClr val="bg1">
                    <a:lumMod val="50000"/>
                    <a:lumOff val="50000"/>
                  </a:schemeClr>
                </a:solidFill>
              </a:rPr>
              <a:t>Las Vegas, </a:t>
            </a:r>
            <a:r>
              <a:rPr lang="en-US" sz="1200" dirty="0">
                <a:solidFill>
                  <a:schemeClr val="bg2"/>
                </a:solidFill>
              </a:rPr>
              <a:t>Nevada</a:t>
            </a:r>
          </a:p>
        </p:txBody>
      </p:sp>
      <p:sp>
        <p:nvSpPr>
          <p:cNvPr id="9" name="TextBox 8"/>
          <p:cNvSpPr txBox="1"/>
          <p:nvPr/>
        </p:nvSpPr>
        <p:spPr>
          <a:xfrm>
            <a:off x="154507" y="223284"/>
            <a:ext cx="3016992" cy="478592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Arial" panose="020B0604020202020204" pitchFamily="34" charset="0"/>
              </a:rPr>
              <a:t>Membership</a:t>
            </a:r>
          </a:p>
          <a:p>
            <a:r>
              <a:rPr lang="en-US" sz="1250" dirty="0">
                <a:latin typeface="Calibri" panose="020F0502020204030204" pitchFamily="34" charset="0"/>
              </a:rPr>
              <a:t>As a NIRMA member, you will receive exclusive access to the full collection of our products and services.  Membership includes access to published technical guidelines and position papers, proceedings from prior conferences and webinar recordings, and access to do benchmarking surveys.  We offer several means of soliciting support and information from NIRMA's members all over the world.</a:t>
            </a:r>
          </a:p>
          <a:p>
            <a:endParaRPr lang="en-US" sz="1250" dirty="0">
              <a:latin typeface="Calibri" panose="020F0502020204030204" pitchFamily="34" charset="0"/>
              <a:cs typeface="Arial" panose="020B0604020202020204" pitchFamily="34" charset="0"/>
            </a:endParaRPr>
          </a:p>
          <a:p>
            <a:r>
              <a:rPr lang="en-US" sz="1250" dirty="0">
                <a:latin typeface="Calibri" panose="020F0502020204030204" pitchFamily="34" charset="0"/>
                <a:cs typeface="Arial" panose="020B0604020202020204" pitchFamily="34" charset="0"/>
              </a:rPr>
              <a:t>Membership is granted by either registering for our Annual Symposium or by accessing our website at </a:t>
            </a:r>
            <a:r>
              <a:rPr lang="en-US" sz="1250" u="sng" dirty="0">
                <a:solidFill>
                  <a:srgbClr val="FF0000"/>
                </a:solidFill>
                <a:latin typeface="Calibri" panose="020F0502020204030204" pitchFamily="34" charset="0"/>
                <a:cs typeface="Arial" panose="020B0604020202020204" pitchFamily="34" charset="0"/>
              </a:rPr>
              <a:t>nirma.org</a:t>
            </a:r>
            <a:r>
              <a:rPr lang="en-US" sz="1250" dirty="0">
                <a:latin typeface="Calibri" panose="020F0502020204030204" pitchFamily="34" charset="0"/>
                <a:cs typeface="Arial" panose="020B0604020202020204" pitchFamily="34" charset="0"/>
              </a:rPr>
              <a:t>. The annual individual NIRMA membership is $325.  </a:t>
            </a:r>
          </a:p>
          <a:p>
            <a:endParaRPr lang="en-US" sz="1250" dirty="0">
              <a:latin typeface="Calibri" panose="020F0502020204030204" pitchFamily="34" charset="0"/>
              <a:cs typeface="Arial" panose="020B0604020202020204" pitchFamily="34" charset="0"/>
            </a:endParaRPr>
          </a:p>
          <a:p>
            <a:r>
              <a:rPr lang="en-US" sz="1250" b="1" dirty="0">
                <a:latin typeface="Calibri" panose="020F0502020204030204" pitchFamily="34" charset="0"/>
                <a:cs typeface="Arial" panose="020B0604020202020204" pitchFamily="34" charset="0"/>
              </a:rPr>
              <a:t>Join NIRMA today.</a:t>
            </a:r>
          </a:p>
          <a:p>
            <a:r>
              <a:rPr lang="en-US" sz="1250" dirty="0">
                <a:latin typeface="Calibri" panose="020F0502020204030204" pitchFamily="34" charset="0"/>
                <a:cs typeface="Arial" panose="020B0604020202020204" pitchFamily="34" charset="0"/>
              </a:rPr>
              <a:t>Develop innovative skills and learn what other businesses are practicing. Grow alongside your peers in the nuclear industry as Information and Records Management Professionals.</a:t>
            </a:r>
          </a:p>
          <a:p>
            <a:pPr>
              <a:lnSpc>
                <a:spcPts val="1200"/>
              </a:lnSpc>
            </a:pP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245357" y="6333420"/>
            <a:ext cx="284870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t>Contact information</a:t>
            </a:r>
          </a:p>
          <a:p>
            <a:pPr algn="ctr"/>
            <a:r>
              <a:rPr lang="en-US" sz="1200" dirty="0"/>
              <a:t>NIRMA Administrator</a:t>
            </a:r>
          </a:p>
          <a:p>
            <a:pPr algn="ctr"/>
            <a:r>
              <a:rPr lang="en-US" sz="1200" u="sng" dirty="0">
                <a:solidFill>
                  <a:srgbClr val="FF0000"/>
                </a:solidFill>
              </a:rPr>
              <a:t>nirma@nirma.org</a:t>
            </a:r>
          </a:p>
          <a:p>
            <a:pPr algn="ctr"/>
            <a:r>
              <a:rPr lang="en-US" sz="1200" dirty="0"/>
              <a:t>Go to </a:t>
            </a:r>
            <a:r>
              <a:rPr lang="en-US" sz="1200" u="sng" dirty="0">
                <a:solidFill>
                  <a:srgbClr val="FF0000"/>
                </a:solidFill>
              </a:rPr>
              <a:t>nirma.org</a:t>
            </a:r>
            <a:r>
              <a:rPr lang="en-US" sz="1200" dirty="0"/>
              <a:t> for Conference updates and registration forms.</a:t>
            </a:r>
          </a:p>
        </p:txBody>
      </p:sp>
      <p:sp>
        <p:nvSpPr>
          <p:cNvPr id="23" name="Subtitle 2"/>
          <p:cNvSpPr txBox="1">
            <a:spLocks/>
          </p:cNvSpPr>
          <p:nvPr/>
        </p:nvSpPr>
        <p:spPr>
          <a:xfrm>
            <a:off x="7014197" y="6797451"/>
            <a:ext cx="3148012" cy="869950"/>
          </a:xfrm>
          <a:prstGeom prst="rect">
            <a:avLst/>
          </a:prstGeom>
        </p:spPr>
        <p:txBody>
          <a:bodyPr vert="horz" lIns="101882" tIns="50941" rIns="101882" bIns="50941" rtlCol="0">
            <a:noAutofit/>
          </a:bodyPr>
          <a:lstStyle>
            <a:lvl1pPr marL="0" indent="0" algn="l" defTabSz="1018824" rtl="0" eaLnBrk="1" latinLnBrk="0" hangingPunct="1">
              <a:spcBef>
                <a:spcPts val="1337"/>
              </a:spcBef>
              <a:spcAft>
                <a:spcPts val="0"/>
              </a:spcAft>
              <a:buClr>
                <a:schemeClr val="accent5"/>
              </a:buClr>
              <a:buFont typeface="Arial" pitchFamily="34" charset="0"/>
              <a:buNone/>
              <a:defRPr sz="2000" b="0" i="0" kern="1200" cap="none" spc="33" baseline="0">
                <a:solidFill>
                  <a:schemeClr val="tx1"/>
                </a:solidFill>
                <a:latin typeface="+mn-lt"/>
                <a:ea typeface="+mn-ea"/>
                <a:cs typeface="Tahoma" pitchFamily="34" charset="0"/>
              </a:defRPr>
            </a:lvl1pPr>
            <a:lvl2pPr marL="191030" indent="-191030"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2pPr>
            <a:lvl3pPr marL="383829" indent="-183954"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3pPr>
            <a:lvl4pPr marL="576626" indent="-189261"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4pPr>
            <a:lvl5pPr marL="767656" indent="-192799"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5pPr>
            <a:lvl6pPr marL="967883"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6pPr>
            <a:lvl7pPr marL="1192025"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7pPr>
            <a:lvl8pPr marL="1385601"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8pPr>
            <a:lvl9pPr marL="1568990"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9pPr>
          </a:lstStyle>
          <a:p>
            <a:pPr>
              <a:lnSpc>
                <a:spcPts val="1200"/>
              </a:lnSpc>
              <a:spcBef>
                <a:spcPts val="0"/>
              </a:spcBef>
            </a:pPr>
            <a:r>
              <a:rPr lang="en-US" sz="1000" b="1" i="1" dirty="0"/>
              <a:t>Leading the Way in Nuclear</a:t>
            </a:r>
          </a:p>
          <a:p>
            <a:pPr>
              <a:lnSpc>
                <a:spcPts val="1200"/>
              </a:lnSpc>
              <a:spcBef>
                <a:spcPts val="0"/>
              </a:spcBef>
            </a:pPr>
            <a:r>
              <a:rPr lang="en-US" sz="1000" b="1" i="1" dirty="0"/>
              <a:t>Information and Records</a:t>
            </a:r>
          </a:p>
          <a:p>
            <a:pPr>
              <a:lnSpc>
                <a:spcPts val="1200"/>
              </a:lnSpc>
              <a:spcBef>
                <a:spcPts val="0"/>
              </a:spcBef>
            </a:pPr>
            <a:r>
              <a:rPr lang="en-US" sz="1000" b="1" i="1" dirty="0"/>
              <a:t>Management – Now</a:t>
            </a:r>
          </a:p>
          <a:p>
            <a:pPr>
              <a:lnSpc>
                <a:spcPts val="1200"/>
              </a:lnSpc>
              <a:spcBef>
                <a:spcPts val="0"/>
              </a:spcBef>
            </a:pPr>
            <a:r>
              <a:rPr lang="en-US" sz="1000" b="1" i="1" dirty="0"/>
              <a:t>And in the Future</a:t>
            </a:r>
          </a:p>
        </p:txBody>
      </p:sp>
      <p:pic>
        <p:nvPicPr>
          <p:cNvPr id="12" name="Picture 11" descr="A blue and white logo&#10;&#10;Description automatically generated with medium confidence">
            <a:extLst>
              <a:ext uri="{FF2B5EF4-FFF2-40B4-BE49-F238E27FC236}">
                <a16:creationId xmlns:a16="http://schemas.microsoft.com/office/drawing/2014/main" id="{A84A69E6-3893-2F4C-CE04-547FCC67C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43" y="5097996"/>
            <a:ext cx="2753243" cy="688311"/>
          </a:xfrm>
          <a:prstGeom prst="rect">
            <a:avLst/>
          </a:prstGeom>
        </p:spPr>
      </p:pic>
      <p:pic>
        <p:nvPicPr>
          <p:cNvPr id="18" name="Picture 17">
            <a:extLst>
              <a:ext uri="{FF2B5EF4-FFF2-40B4-BE49-F238E27FC236}">
                <a16:creationId xmlns:a16="http://schemas.microsoft.com/office/drawing/2014/main" id="{8889BE5C-30EA-AE57-6672-5EBA96648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907" y="7228049"/>
            <a:ext cx="1460518" cy="365130"/>
          </a:xfrm>
          <a:prstGeom prst="rect">
            <a:avLst/>
          </a:prstGeom>
        </p:spPr>
      </p:pic>
    </p:spTree>
    <p:extLst>
      <p:ext uri="{BB962C8B-B14F-4D97-AF65-F5344CB8AC3E}">
        <p14:creationId xmlns:p14="http://schemas.microsoft.com/office/powerpoint/2010/main" val="352104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6" name="TextBox 25"/>
          <p:cNvSpPr txBox="1"/>
          <p:nvPr/>
        </p:nvSpPr>
        <p:spPr>
          <a:xfrm>
            <a:off x="3478887" y="662761"/>
            <a:ext cx="3160452" cy="6948056"/>
          </a:xfrm>
          <a:prstGeom prst="rect">
            <a:avLst/>
          </a:prstGeom>
          <a:noFill/>
          <a:effectLst>
            <a:outerShdw blurRad="50800" dist="38100" dir="2700000" sx="182000" sy="182000" algn="tl" rotWithShape="0">
              <a:prstClr val="black">
                <a:alpha val="0"/>
              </a:prstClr>
            </a:outerShdw>
          </a:effectLst>
        </p:spPr>
        <p:txBody>
          <a:bodyPr wrap="square" rtlCol="0">
            <a:spAutoFit/>
          </a:bodyPr>
          <a:lstStyle/>
          <a:p>
            <a:r>
              <a:rPr lang="en-US" sz="1600" b="1" dirty="0">
                <a:solidFill>
                  <a:schemeClr val="bg1"/>
                </a:solidFill>
              </a:rPr>
              <a:t>Vision</a:t>
            </a:r>
          </a:p>
          <a:p>
            <a:pPr>
              <a:lnSpc>
                <a:spcPts val="1200"/>
              </a:lnSpc>
            </a:pPr>
            <a:r>
              <a:rPr lang="en-US" sz="1200" dirty="0">
                <a:solidFill>
                  <a:schemeClr val="bg1"/>
                </a:solidFill>
              </a:rPr>
              <a:t>To be the internationally recognized authority for Information and Records Management Professionals amongst regulated industries or agencies and their regulators.</a:t>
            </a:r>
          </a:p>
          <a:p>
            <a:endParaRPr lang="en-US" sz="700" dirty="0">
              <a:solidFill>
                <a:schemeClr val="bg1"/>
              </a:solidFill>
            </a:endParaRPr>
          </a:p>
          <a:p>
            <a:r>
              <a:rPr lang="en-US" sz="1600" b="1" dirty="0">
                <a:solidFill>
                  <a:schemeClr val="bg1"/>
                </a:solidFill>
              </a:rPr>
              <a:t>Mission</a:t>
            </a:r>
          </a:p>
          <a:p>
            <a:pPr>
              <a:lnSpc>
                <a:spcPts val="1200"/>
              </a:lnSpc>
            </a:pPr>
            <a:r>
              <a:rPr lang="en-US" sz="1200" dirty="0">
                <a:solidFill>
                  <a:schemeClr val="bg1"/>
                </a:solidFill>
              </a:rPr>
              <a:t>To support regulated nuclear and selected industries, agencies, and their regulators in the development, implementation and administration of documents, records and information management processes to facilitate cost-effective operations and regulatory compliance.</a:t>
            </a:r>
          </a:p>
          <a:p>
            <a:endParaRPr lang="en-US" sz="700" dirty="0">
              <a:solidFill>
                <a:schemeClr val="bg1"/>
              </a:solidFill>
            </a:endParaRPr>
          </a:p>
          <a:p>
            <a:r>
              <a:rPr lang="en-US" sz="1600" b="1" dirty="0">
                <a:solidFill>
                  <a:schemeClr val="bg1"/>
                </a:solidFill>
              </a:rPr>
              <a:t>Values</a:t>
            </a:r>
          </a:p>
          <a:p>
            <a:pPr>
              <a:lnSpc>
                <a:spcPts val="1200"/>
              </a:lnSpc>
            </a:pPr>
            <a:r>
              <a:rPr lang="en-US" sz="1200" dirty="0">
                <a:solidFill>
                  <a:schemeClr val="bg1"/>
                </a:solidFill>
              </a:rPr>
              <a:t>To promote professionalism, continuing education, accountability, teamwork, integrity, respect and excellence in all endeavors.</a:t>
            </a:r>
          </a:p>
          <a:p>
            <a:pPr>
              <a:lnSpc>
                <a:spcPts val="900"/>
              </a:lnSpc>
            </a:pPr>
            <a:endParaRPr lang="en-US" sz="1600" dirty="0">
              <a:solidFill>
                <a:schemeClr val="bg1"/>
              </a:solidFill>
            </a:endParaRPr>
          </a:p>
          <a:p>
            <a:r>
              <a:rPr lang="en-US" sz="1600" b="1" dirty="0">
                <a:solidFill>
                  <a:schemeClr val="bg1"/>
                </a:solidFill>
              </a:rPr>
              <a:t>Professional Forum</a:t>
            </a:r>
          </a:p>
          <a:p>
            <a:pPr>
              <a:lnSpc>
                <a:spcPts val="1200"/>
              </a:lnSpc>
            </a:pPr>
            <a:r>
              <a:rPr lang="en-US" sz="1200" dirty="0">
                <a:solidFill>
                  <a:schemeClr val="bg1"/>
                </a:solidFill>
              </a:rPr>
              <a:t>NIRMA provides individuals and their organizations with real and timely opportunities to:</a:t>
            </a:r>
          </a:p>
          <a:p>
            <a:pPr marL="171450" indent="-171450">
              <a:lnSpc>
                <a:spcPts val="1200"/>
              </a:lnSpc>
              <a:buFont typeface="Arial" panose="020B0604020202020204" pitchFamily="34" charset="0"/>
              <a:buChar char="•"/>
            </a:pPr>
            <a:r>
              <a:rPr lang="en-US" sz="1200" dirty="0">
                <a:solidFill>
                  <a:schemeClr val="bg1"/>
                </a:solidFill>
              </a:rPr>
              <a:t>Influence industry direction and regulatory policy</a:t>
            </a:r>
          </a:p>
          <a:p>
            <a:pPr marL="171450" indent="-171450">
              <a:lnSpc>
                <a:spcPts val="1200"/>
              </a:lnSpc>
              <a:buFont typeface="Arial" panose="020B0604020202020204" pitchFamily="34" charset="0"/>
              <a:buChar char="•"/>
            </a:pPr>
            <a:r>
              <a:rPr lang="en-US" sz="1200" dirty="0">
                <a:solidFill>
                  <a:schemeClr val="bg1"/>
                </a:solidFill>
              </a:rPr>
              <a:t>Collaborate with industry peers on industry best practices</a:t>
            </a:r>
          </a:p>
          <a:p>
            <a:pPr marL="171450" indent="-171450">
              <a:lnSpc>
                <a:spcPts val="1200"/>
              </a:lnSpc>
              <a:buFont typeface="Arial" panose="020B0604020202020204" pitchFamily="34" charset="0"/>
              <a:buChar char="•"/>
            </a:pPr>
            <a:r>
              <a:rPr lang="en-US" sz="1200" dirty="0">
                <a:solidFill>
                  <a:schemeClr val="bg1"/>
                </a:solidFill>
              </a:rPr>
              <a:t>Contribute to resolution of emerging industry issues</a:t>
            </a:r>
          </a:p>
          <a:p>
            <a:pPr marL="171450" indent="-171450">
              <a:lnSpc>
                <a:spcPts val="1200"/>
              </a:lnSpc>
              <a:buFont typeface="Arial" panose="020B0604020202020204" pitchFamily="34" charset="0"/>
              <a:buChar char="•"/>
            </a:pPr>
            <a:r>
              <a:rPr lang="en-US" sz="1200" dirty="0">
                <a:solidFill>
                  <a:schemeClr val="bg1"/>
                </a:solidFill>
              </a:rPr>
              <a:t>Develop ANSI Standards and other technical and management guidance documents to address  evolving challenges in today’s energy environment</a:t>
            </a:r>
          </a:p>
          <a:p>
            <a:pPr marL="171450" indent="-171450">
              <a:lnSpc>
                <a:spcPts val="1200"/>
              </a:lnSpc>
              <a:buFont typeface="Arial" panose="020B0604020202020204" pitchFamily="34" charset="0"/>
              <a:buChar char="•"/>
            </a:pPr>
            <a:r>
              <a:rPr lang="en-US" sz="1200" dirty="0">
                <a:solidFill>
                  <a:schemeClr val="bg1"/>
                </a:solidFill>
              </a:rPr>
              <a:t>Develop and train Information Management staff in Records Management, Document Control, and Information Management basics.</a:t>
            </a:r>
          </a:p>
          <a:p>
            <a:pPr marL="171450" indent="-171450">
              <a:lnSpc>
                <a:spcPts val="1200"/>
              </a:lnSpc>
              <a:buFont typeface="Arial" panose="020B0604020202020204" pitchFamily="34" charset="0"/>
              <a:buChar char="•"/>
            </a:pPr>
            <a:endParaRPr lang="en-US" sz="1200" dirty="0">
              <a:solidFill>
                <a:schemeClr val="bg1"/>
              </a:solidFill>
            </a:endParaRPr>
          </a:p>
          <a:p>
            <a:pPr>
              <a:lnSpc>
                <a:spcPts val="1200"/>
              </a:lnSpc>
            </a:pPr>
            <a:r>
              <a:rPr lang="en-US" sz="1200" dirty="0">
                <a:solidFill>
                  <a:schemeClr val="bg1"/>
                </a:solidFill>
              </a:rPr>
              <a:t>In addition, individuals can assume leadership roles that support personal growth and development goals as well as provide direct benefit to their respective organizations.</a:t>
            </a:r>
          </a:p>
        </p:txBody>
      </p:sp>
      <p:sp>
        <p:nvSpPr>
          <p:cNvPr id="27" name="TextBox 26"/>
          <p:cNvSpPr txBox="1"/>
          <p:nvPr/>
        </p:nvSpPr>
        <p:spPr>
          <a:xfrm>
            <a:off x="6839224" y="695738"/>
            <a:ext cx="3114260" cy="6804042"/>
          </a:xfrm>
          <a:prstGeom prst="rect">
            <a:avLst/>
          </a:prstGeom>
          <a:noFill/>
          <a:effectLst>
            <a:outerShdw blurRad="50800" dist="38100" dir="2700000" sx="182000" sy="182000" algn="tl" rotWithShape="0">
              <a:prstClr val="black">
                <a:alpha val="0"/>
              </a:prstClr>
            </a:outerShdw>
          </a:effectLst>
        </p:spPr>
        <p:txBody>
          <a:bodyPr wrap="square" rtlCol="0">
            <a:spAutoFit/>
          </a:bodyPr>
          <a:lstStyle/>
          <a:p>
            <a:r>
              <a:rPr lang="en-US" sz="1600" b="1" dirty="0">
                <a:solidFill>
                  <a:schemeClr val="bg1"/>
                </a:solidFill>
              </a:rPr>
              <a:t>Interfaces</a:t>
            </a:r>
          </a:p>
          <a:p>
            <a:pPr>
              <a:lnSpc>
                <a:spcPts val="1200"/>
              </a:lnSpc>
            </a:pPr>
            <a:r>
              <a:rPr lang="en-US" sz="1200" dirty="0">
                <a:solidFill>
                  <a:schemeClr val="bg1"/>
                </a:solidFill>
              </a:rPr>
              <a:t>NIRMA has</a:t>
            </a:r>
          </a:p>
          <a:p>
            <a:pPr>
              <a:lnSpc>
                <a:spcPts val="1200"/>
              </a:lnSpc>
            </a:pPr>
            <a:r>
              <a:rPr lang="en-US" sz="1200" dirty="0">
                <a:solidFill>
                  <a:schemeClr val="bg1"/>
                </a:solidFill>
              </a:rPr>
              <a:t>developed</a:t>
            </a:r>
          </a:p>
          <a:p>
            <a:pPr>
              <a:lnSpc>
                <a:spcPts val="1200"/>
              </a:lnSpc>
            </a:pPr>
            <a:r>
              <a:rPr lang="en-US" sz="1200" dirty="0">
                <a:solidFill>
                  <a:schemeClr val="bg1"/>
                </a:solidFill>
              </a:rPr>
              <a:t>advantageous</a:t>
            </a:r>
          </a:p>
          <a:p>
            <a:pPr>
              <a:lnSpc>
                <a:spcPts val="1200"/>
              </a:lnSpc>
            </a:pPr>
            <a:r>
              <a:rPr lang="en-US" sz="1200" dirty="0">
                <a:solidFill>
                  <a:schemeClr val="bg1"/>
                </a:solidFill>
              </a:rPr>
              <a:t>interfaces with several other professional organizations – in both the Nuclear and Information Management industries. A few examples of these relationships are listed below.</a:t>
            </a:r>
          </a:p>
          <a:p>
            <a:pPr>
              <a:lnSpc>
                <a:spcPts val="1200"/>
              </a:lnSpc>
            </a:pPr>
            <a:endParaRPr lang="en-US" sz="1200" dirty="0">
              <a:solidFill>
                <a:schemeClr val="bg1"/>
              </a:solidFill>
            </a:endParaRPr>
          </a:p>
          <a:p>
            <a:pPr>
              <a:lnSpc>
                <a:spcPts val="1200"/>
              </a:lnSpc>
            </a:pPr>
            <a:r>
              <a:rPr lang="en-US" sz="1200" dirty="0">
                <a:solidFill>
                  <a:schemeClr val="bg1"/>
                </a:solidFill>
              </a:rPr>
              <a:t>Nuclear Industry</a:t>
            </a:r>
          </a:p>
          <a:p>
            <a:pPr marL="171450" indent="-171450">
              <a:lnSpc>
                <a:spcPts val="1200"/>
              </a:lnSpc>
              <a:buFont typeface="Arial" panose="020B0604020202020204" pitchFamily="34" charset="0"/>
              <a:buChar char="•"/>
            </a:pPr>
            <a:r>
              <a:rPr lang="en-US" sz="1200" dirty="0">
                <a:solidFill>
                  <a:schemeClr val="bg1"/>
                </a:solidFill>
              </a:rPr>
              <a:t>ANSI – American National Standard Institute</a:t>
            </a:r>
          </a:p>
          <a:p>
            <a:pPr marL="171450" indent="-171450">
              <a:lnSpc>
                <a:spcPts val="1200"/>
              </a:lnSpc>
              <a:buFont typeface="Arial" panose="020B0604020202020204" pitchFamily="34" charset="0"/>
              <a:buChar char="•"/>
            </a:pPr>
            <a:r>
              <a:rPr lang="en-US" sz="1200" dirty="0">
                <a:solidFill>
                  <a:schemeClr val="bg1"/>
                </a:solidFill>
              </a:rPr>
              <a:t>ANI – American Nuclear Insurers</a:t>
            </a:r>
          </a:p>
          <a:p>
            <a:pPr marL="171450" indent="-171450">
              <a:lnSpc>
                <a:spcPts val="1200"/>
              </a:lnSpc>
              <a:buFont typeface="Arial" panose="020B0604020202020204" pitchFamily="34" charset="0"/>
              <a:buChar char="•"/>
            </a:pPr>
            <a:r>
              <a:rPr lang="en-US" sz="1200" dirty="0">
                <a:solidFill>
                  <a:schemeClr val="bg1"/>
                </a:solidFill>
              </a:rPr>
              <a:t>ASME – American Society of Mechanical Engineers</a:t>
            </a:r>
          </a:p>
          <a:p>
            <a:pPr marL="171450" indent="-171450">
              <a:lnSpc>
                <a:spcPts val="1200"/>
              </a:lnSpc>
              <a:buFont typeface="Arial" panose="020B0604020202020204" pitchFamily="34" charset="0"/>
              <a:buChar char="•"/>
            </a:pPr>
            <a:r>
              <a:rPr lang="en-US" sz="1200" dirty="0">
                <a:solidFill>
                  <a:schemeClr val="bg1"/>
                </a:solidFill>
              </a:rPr>
              <a:t>IAEA – International Atomic Energy Agency</a:t>
            </a:r>
          </a:p>
          <a:p>
            <a:pPr marL="171450" indent="-171450">
              <a:lnSpc>
                <a:spcPts val="1200"/>
              </a:lnSpc>
              <a:buFont typeface="Arial" panose="020B0604020202020204" pitchFamily="34" charset="0"/>
              <a:buChar char="•"/>
            </a:pPr>
            <a:r>
              <a:rPr lang="en-US" sz="1200" dirty="0">
                <a:solidFill>
                  <a:schemeClr val="bg1"/>
                </a:solidFill>
              </a:rPr>
              <a:t>NEI -  Nuclear Energy Institute</a:t>
            </a:r>
          </a:p>
          <a:p>
            <a:pPr marL="171450" indent="-171450">
              <a:lnSpc>
                <a:spcPts val="1200"/>
              </a:lnSpc>
              <a:buFont typeface="Arial" panose="020B0604020202020204" pitchFamily="34" charset="0"/>
              <a:buChar char="•"/>
            </a:pPr>
            <a:r>
              <a:rPr lang="en-US" sz="1200" dirty="0">
                <a:solidFill>
                  <a:schemeClr val="bg1"/>
                </a:solidFill>
              </a:rPr>
              <a:t>NITSL – Nuclear Information Technology Strategic Leadership</a:t>
            </a:r>
          </a:p>
          <a:p>
            <a:pPr marL="171450" indent="-171450">
              <a:lnSpc>
                <a:spcPts val="1200"/>
              </a:lnSpc>
              <a:buFont typeface="Arial" panose="020B0604020202020204" pitchFamily="34" charset="0"/>
              <a:buChar char="•"/>
            </a:pPr>
            <a:r>
              <a:rPr lang="en-US" sz="1200" dirty="0">
                <a:solidFill>
                  <a:schemeClr val="bg1"/>
                </a:solidFill>
              </a:rPr>
              <a:t>NRC - Nuclear Regulatory Commission</a:t>
            </a:r>
          </a:p>
          <a:p>
            <a:pPr marL="171450" indent="-171450">
              <a:lnSpc>
                <a:spcPts val="1200"/>
              </a:lnSpc>
              <a:buFont typeface="Arial" panose="020B0604020202020204" pitchFamily="34" charset="0"/>
              <a:buChar char="•"/>
            </a:pPr>
            <a:r>
              <a:rPr lang="en-US" sz="1200" dirty="0">
                <a:solidFill>
                  <a:schemeClr val="bg1"/>
                </a:solidFill>
              </a:rPr>
              <a:t>PPA - Procedure Professionals Association </a:t>
            </a:r>
          </a:p>
          <a:p>
            <a:pPr marL="171450" indent="-171450">
              <a:lnSpc>
                <a:spcPts val="1200"/>
              </a:lnSpc>
              <a:buFont typeface="Arial" panose="020B0604020202020204" pitchFamily="34" charset="0"/>
              <a:buChar char="•"/>
            </a:pPr>
            <a:endParaRPr lang="en-US" sz="1200" dirty="0">
              <a:solidFill>
                <a:schemeClr val="bg1"/>
              </a:solidFill>
            </a:endParaRPr>
          </a:p>
          <a:p>
            <a:pPr>
              <a:lnSpc>
                <a:spcPts val="1200"/>
              </a:lnSpc>
            </a:pPr>
            <a:r>
              <a:rPr lang="en-US" sz="1200" dirty="0">
                <a:solidFill>
                  <a:schemeClr val="bg1"/>
                </a:solidFill>
              </a:rPr>
              <a:t>Information Management</a:t>
            </a:r>
          </a:p>
          <a:p>
            <a:pPr marL="171450" indent="-171450">
              <a:lnSpc>
                <a:spcPts val="1200"/>
              </a:lnSpc>
              <a:buFont typeface="Arial" panose="020B0604020202020204" pitchFamily="34" charset="0"/>
              <a:buChar char="•"/>
            </a:pPr>
            <a:r>
              <a:rPr lang="en-US" sz="1200" dirty="0">
                <a:solidFill>
                  <a:schemeClr val="bg1"/>
                </a:solidFill>
              </a:rPr>
              <a:t>ARMA International</a:t>
            </a:r>
          </a:p>
          <a:p>
            <a:pPr marL="171450" indent="-171450">
              <a:lnSpc>
                <a:spcPts val="1200"/>
              </a:lnSpc>
              <a:buFont typeface="Arial" panose="020B0604020202020204" pitchFamily="34" charset="0"/>
              <a:buChar char="•"/>
            </a:pPr>
            <a:r>
              <a:rPr lang="en-US" sz="1200" dirty="0">
                <a:solidFill>
                  <a:schemeClr val="bg1"/>
                </a:solidFill>
              </a:rPr>
              <a:t>CMBG – Configuration Management Benchmarking Group</a:t>
            </a:r>
          </a:p>
          <a:p>
            <a:pPr marL="171450" indent="-171450">
              <a:lnSpc>
                <a:spcPts val="1200"/>
              </a:lnSpc>
              <a:buFont typeface="Arial" panose="020B0604020202020204" pitchFamily="34" charset="0"/>
              <a:buChar char="•"/>
            </a:pPr>
            <a:r>
              <a:rPr lang="en-US" sz="1200" dirty="0">
                <a:solidFill>
                  <a:schemeClr val="bg1"/>
                </a:solidFill>
              </a:rPr>
              <a:t>EPRI – Electronic Power Research Institute</a:t>
            </a:r>
          </a:p>
          <a:p>
            <a:pPr marL="171450" indent="-171450">
              <a:lnSpc>
                <a:spcPts val="1200"/>
              </a:lnSpc>
              <a:buFont typeface="Arial" panose="020B0604020202020204" pitchFamily="34" charset="0"/>
              <a:buChar char="•"/>
            </a:pPr>
            <a:r>
              <a:rPr lang="en-US" sz="1200" dirty="0">
                <a:solidFill>
                  <a:schemeClr val="bg1"/>
                </a:solidFill>
              </a:rPr>
              <a:t>ICRM – Institute of Certified Records Managers</a:t>
            </a:r>
          </a:p>
          <a:p>
            <a:pPr marL="171450" indent="-171450">
              <a:lnSpc>
                <a:spcPts val="1200"/>
              </a:lnSpc>
              <a:buFont typeface="Arial" panose="020B0604020202020204" pitchFamily="34" charset="0"/>
              <a:buChar char="•"/>
            </a:pPr>
            <a:r>
              <a:rPr lang="en-US" sz="1200" dirty="0">
                <a:solidFill>
                  <a:schemeClr val="bg1"/>
                </a:solidFill>
              </a:rPr>
              <a:t>NARA – National Archives and Records Administration</a:t>
            </a:r>
          </a:p>
          <a:p>
            <a:pPr marL="171450" indent="-171450">
              <a:lnSpc>
                <a:spcPts val="1200"/>
              </a:lnSpc>
              <a:buFont typeface="Arial" panose="020B0604020202020204" pitchFamily="34" charset="0"/>
              <a:buChar char="•"/>
            </a:pPr>
            <a:endParaRPr lang="en-US" sz="1200" dirty="0">
              <a:solidFill>
                <a:schemeClr val="bg1"/>
              </a:solidFill>
            </a:endParaRPr>
          </a:p>
          <a:p>
            <a:pPr>
              <a:lnSpc>
                <a:spcPts val="1200"/>
              </a:lnSpc>
            </a:pPr>
            <a:r>
              <a:rPr lang="en-US" sz="1600" b="1" dirty="0">
                <a:solidFill>
                  <a:schemeClr val="bg1"/>
                </a:solidFill>
              </a:rPr>
              <a:t>Professional Certification</a:t>
            </a:r>
          </a:p>
          <a:p>
            <a:pPr>
              <a:lnSpc>
                <a:spcPts val="1200"/>
              </a:lnSpc>
            </a:pPr>
            <a:r>
              <a:rPr lang="en-US" sz="1200" dirty="0">
                <a:solidFill>
                  <a:schemeClr val="bg1"/>
                </a:solidFill>
              </a:rPr>
              <a:t>NIRMA has a professional alliance with the Institute of Certified Records Managers (ICRM) where advanced certification and recognition of Nuclear Information and Records Specialist (NS) is conferred for</a:t>
            </a:r>
          </a:p>
          <a:p>
            <a:pPr>
              <a:lnSpc>
                <a:spcPts val="1200"/>
              </a:lnSpc>
            </a:pPr>
            <a:r>
              <a:rPr lang="en-US" sz="1200" dirty="0">
                <a:solidFill>
                  <a:schemeClr val="bg1"/>
                </a:solidFill>
              </a:rPr>
              <a:t>Certified Records </a:t>
            </a:r>
          </a:p>
          <a:p>
            <a:pPr>
              <a:lnSpc>
                <a:spcPts val="1200"/>
              </a:lnSpc>
            </a:pPr>
            <a:r>
              <a:rPr lang="en-US" sz="1200" dirty="0">
                <a:solidFill>
                  <a:schemeClr val="bg1"/>
                </a:solidFill>
              </a:rPr>
              <a:t>Managers (CRM)</a:t>
            </a:r>
          </a:p>
          <a:p>
            <a:pPr>
              <a:lnSpc>
                <a:spcPts val="1200"/>
              </a:lnSpc>
            </a:pPr>
            <a:r>
              <a:rPr lang="en-US" sz="1200" dirty="0">
                <a:solidFill>
                  <a:schemeClr val="bg1"/>
                </a:solidFill>
              </a:rPr>
              <a:t> who meet the NS </a:t>
            </a:r>
          </a:p>
          <a:p>
            <a:pPr>
              <a:lnSpc>
                <a:spcPts val="1200"/>
              </a:lnSpc>
            </a:pPr>
            <a:r>
              <a:rPr lang="en-US" sz="1200" dirty="0">
                <a:solidFill>
                  <a:schemeClr val="bg1"/>
                </a:solidFill>
              </a:rPr>
              <a:t>Qualifications.</a:t>
            </a:r>
          </a:p>
        </p:txBody>
      </p:sp>
      <p:sp>
        <p:nvSpPr>
          <p:cNvPr id="15" name="Rectangle 14"/>
          <p:cNvSpPr/>
          <p:nvPr/>
        </p:nvSpPr>
        <p:spPr>
          <a:xfrm>
            <a:off x="-27723" y="0"/>
            <a:ext cx="3306725"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NIRMA</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806" y="6938597"/>
            <a:ext cx="1644836" cy="745945"/>
          </a:xfrm>
          <a:prstGeom prst="rect">
            <a:avLst/>
          </a:prstGeom>
        </p:spPr>
      </p:pic>
      <p:sp>
        <p:nvSpPr>
          <p:cNvPr id="24" name="Rectangle 23"/>
          <p:cNvSpPr/>
          <p:nvPr/>
        </p:nvSpPr>
        <p:spPr>
          <a:xfrm>
            <a:off x="0" y="298173"/>
            <a:ext cx="10058400" cy="397565"/>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 name="TextBox 8"/>
          <p:cNvSpPr txBox="1"/>
          <p:nvPr/>
        </p:nvSpPr>
        <p:spPr>
          <a:xfrm>
            <a:off x="264602" y="715926"/>
            <a:ext cx="2848707" cy="6101670"/>
          </a:xfrm>
          <a:prstGeom prst="rect">
            <a:avLst/>
          </a:prstGeom>
          <a:solidFill>
            <a:schemeClr val="tx1"/>
          </a:solidFill>
          <a:effectLst>
            <a:outerShdw blurRad="50800" dist="101600" dir="2700000" algn="tl" rotWithShape="0">
              <a:prstClr val="black">
                <a:alpha val="45000"/>
              </a:prstClr>
            </a:outerShdw>
          </a:effectLst>
          <a:scene3d>
            <a:camera prst="orthographicFront"/>
            <a:lightRig rig="threePt" dir="t"/>
          </a:scene3d>
          <a:sp3d>
            <a:bevelT/>
          </a:sp3d>
        </p:spPr>
        <p:txBody>
          <a:bodyPr wrap="square" rtlCol="0">
            <a:spAutoFit/>
          </a:bodyPr>
          <a:lstStyle/>
          <a:p>
            <a:r>
              <a:rPr lang="en-US" sz="1300" b="1" dirty="0">
                <a:solidFill>
                  <a:schemeClr val="bg1"/>
                </a:solidFill>
              </a:rPr>
              <a:t>The Nuclear Information and Records Management Association (NIRMA) </a:t>
            </a:r>
            <a:br>
              <a:rPr lang="en-US" sz="1300" b="1" dirty="0">
                <a:solidFill>
                  <a:schemeClr val="bg1"/>
                </a:solidFill>
              </a:rPr>
            </a:br>
            <a:r>
              <a:rPr lang="en-US" sz="1100" dirty="0">
                <a:solidFill>
                  <a:schemeClr val="bg1"/>
                </a:solidFill>
              </a:rPr>
              <a:t>is the nuclear industry’s leader in Information and Records Management. Since 1977, NIRMA has been uniquely qualified to provide guidance to commercial and Department of Energy facilities in the areas of quality records programs, regulatory compliance activities, electronic records initiatives, document management technologies, knowledge management issues and industry benchmarking.</a:t>
            </a:r>
          </a:p>
          <a:p>
            <a:pPr>
              <a:lnSpc>
                <a:spcPts val="500"/>
              </a:lnSpc>
            </a:pPr>
            <a:endParaRPr lang="en-US" sz="1100" dirty="0">
              <a:solidFill>
                <a:schemeClr val="bg1"/>
              </a:solidFill>
            </a:endParaRPr>
          </a:p>
          <a:p>
            <a:r>
              <a:rPr lang="en-US" sz="1100" dirty="0">
                <a:solidFill>
                  <a:schemeClr val="bg1"/>
                </a:solidFill>
              </a:rPr>
              <a:t>NIRMA is also a standards development organization, supporting the ANSI/NIRMA CM 1.0-2007 (R2021), </a:t>
            </a:r>
            <a:r>
              <a:rPr lang="en-US" sz="1100" dirty="0">
                <a:solidFill>
                  <a:schemeClr val="bg1"/>
                </a:solidFill>
                <a:cs typeface="Arial" panose="020B0604020202020204" pitchFamily="34" charset="0"/>
              </a:rPr>
              <a:t>Guidelines for Configuration Management for Nuclear Facilities. </a:t>
            </a:r>
          </a:p>
          <a:p>
            <a:endParaRPr lang="en-US" sz="1100" dirty="0">
              <a:solidFill>
                <a:schemeClr val="bg1"/>
              </a:solidFill>
              <a:cs typeface="Arial" panose="020B0604020202020204" pitchFamily="34" charset="0"/>
            </a:endParaRPr>
          </a:p>
          <a:p>
            <a:pPr>
              <a:lnSpc>
                <a:spcPts val="500"/>
              </a:lnSpc>
            </a:pPr>
            <a:endParaRPr lang="en-US" sz="1100" dirty="0">
              <a:solidFill>
                <a:schemeClr val="bg1"/>
              </a:solidFill>
            </a:endParaRPr>
          </a:p>
          <a:p>
            <a:r>
              <a:rPr lang="en-US" sz="1100" dirty="0">
                <a:solidFill>
                  <a:schemeClr val="bg1"/>
                </a:solidFill>
              </a:rPr>
              <a:t>NIRMA is a Not-For-Profit Corporation governed by a Board of Directors and has members from the U.S. as well as international communities. NIRMA provides information to its members through its website, educational webinars, Business Unit meetings and Annual Symposium.</a:t>
            </a:r>
          </a:p>
          <a:p>
            <a:endParaRPr lang="en-US" sz="1100" dirty="0">
              <a:solidFill>
                <a:schemeClr val="bg1"/>
              </a:solidFill>
            </a:endParaRPr>
          </a:p>
          <a:p>
            <a:pPr>
              <a:lnSpc>
                <a:spcPts val="500"/>
              </a:lnSpc>
            </a:pPr>
            <a:endParaRPr lang="en-US" sz="1100" dirty="0">
              <a:solidFill>
                <a:schemeClr val="bg1"/>
              </a:solidFill>
            </a:endParaRPr>
          </a:p>
          <a:p>
            <a:r>
              <a:rPr lang="en-US" sz="1100" i="1" dirty="0">
                <a:solidFill>
                  <a:schemeClr val="bg1"/>
                </a:solidFill>
              </a:rPr>
              <a:t>“</a:t>
            </a:r>
            <a:r>
              <a:rPr lang="en-US" sz="1100" b="1" i="1" dirty="0">
                <a:solidFill>
                  <a:schemeClr val="bg1"/>
                </a:solidFill>
              </a:rPr>
              <a:t>Networking at [the Annual NIRMA Conference] is the best of any professional conference I’ve attended... I plan to continue conversations with many of the people I’ve met and cannot wait to come back</a:t>
            </a:r>
            <a:r>
              <a:rPr lang="en-US" sz="1100" i="1" dirty="0">
                <a:solidFill>
                  <a:schemeClr val="bg1"/>
                </a:solidFill>
              </a:rPr>
              <a:t>.” </a:t>
            </a:r>
          </a:p>
          <a:p>
            <a:pPr algn="r"/>
            <a:r>
              <a:rPr lang="en-US" sz="1100" i="1" dirty="0">
                <a:solidFill>
                  <a:schemeClr val="bg1"/>
                </a:solidFill>
              </a:rPr>
              <a:t>-Chris Boudreaux</a:t>
            </a:r>
          </a:p>
          <a:p>
            <a:pPr algn="r"/>
            <a:r>
              <a:rPr lang="en-US" sz="1100" i="1" dirty="0">
                <a:solidFill>
                  <a:schemeClr val="bg1"/>
                </a:solidFill>
              </a:rPr>
              <a:t>-Lead Network Administrator</a:t>
            </a:r>
          </a:p>
          <a:p>
            <a:pPr algn="r"/>
            <a:r>
              <a:rPr lang="en-US" sz="1100" i="1" dirty="0">
                <a:solidFill>
                  <a:schemeClr val="bg1"/>
                </a:solidFill>
              </a:rPr>
              <a:t> -STP Nuclear Operating Co.</a:t>
            </a:r>
          </a:p>
        </p:txBody>
      </p:sp>
      <p:pic>
        <p:nvPicPr>
          <p:cNvPr id="29" name="Picture 4" descr="C:\Users\kubeckng\AppData\Local\Microsoft\Windows\Temporary Internet Files\Content.IE5\92AV7EGI\MP90043093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50" t="12285" r="21060" b="15285"/>
          <a:stretch/>
        </p:blipFill>
        <p:spPr bwMode="auto">
          <a:xfrm>
            <a:off x="1414068" y="7046230"/>
            <a:ext cx="549775" cy="530352"/>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3720" y="112952"/>
            <a:ext cx="1808922" cy="1205948"/>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659494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83BC84E6C9084A853B319FCB82B816" ma:contentTypeVersion="1" ma:contentTypeDescription="Create a new document." ma:contentTypeScope="" ma:versionID="b6c0b9a645aba4df4928c40e06400d4d">
  <xsd:schema xmlns:xsd="http://www.w3.org/2001/XMLSchema" xmlns:xs="http://www.w3.org/2001/XMLSchema" xmlns:p="http://schemas.microsoft.com/office/2006/metadata/properties" xmlns:ns2="343aab40-436a-4de0-a6be-600957c9b525" targetNamespace="http://schemas.microsoft.com/office/2006/metadata/properties" ma:root="true" ma:fieldsID="048b17863fb831e2f02852f0cb725d97" ns2:_="">
    <xsd:import namespace="343aab40-436a-4de0-a6be-600957c9b525"/>
    <xsd:element name="properties">
      <xsd:complexType>
        <xsd:sequence>
          <xsd:element name="documentManagement">
            <xsd:complexType>
              <xsd:all>
                <xsd:element ref="ns2:Re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aab40-436a-4de0-a6be-600957c9b525" elementFormDefault="qualified">
    <xsd:import namespace="http://schemas.microsoft.com/office/2006/documentManagement/types"/>
    <xsd:import namespace="http://schemas.microsoft.com/office/infopath/2007/PartnerControls"/>
    <xsd:element name="Revision" ma:index="8" nillable="true" ma:displayName="Revision" ma:internalName="Revi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sion xmlns="343aab40-436a-4de0-a6be-600957c9b525">2</Revis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C2A96A-7174-44D6-A22D-19C59B582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aab40-436a-4de0-a6be-600957c9b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38B0B-B42E-4670-90CD-7A921DCBFF2C}">
  <ds:schemaRefs>
    <ds:schemaRef ds:uri="343aab40-436a-4de0-a6be-600957c9b525"/>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9DAC2045-DE9A-453D-B658-CA13376093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Mylar</Template>
  <TotalTime>1394</TotalTime>
  <Words>725</Words>
  <Application>Microsoft Office PowerPoint</Application>
  <PresentationFormat>Custom</PresentationFormat>
  <Paragraphs>90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Corbel</vt:lpstr>
      <vt:lpstr>Mylar</vt:lpstr>
      <vt:lpstr>NIRMA </vt:lpstr>
      <vt:lpstr>PowerPoint Presentation</vt:lpstr>
    </vt:vector>
  </TitlesOfParts>
  <Company>STPNOC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NIRMA tri-fold</dc:title>
  <dc:creator>Kubecka, Nancy</dc:creator>
  <cp:lastModifiedBy>Hoerber, Janice A</cp:lastModifiedBy>
  <cp:revision>100</cp:revision>
  <cp:lastPrinted>2022-07-12T19:00:39Z</cp:lastPrinted>
  <dcterms:created xsi:type="dcterms:W3CDTF">2013-08-26T22:03:58Z</dcterms:created>
  <dcterms:modified xsi:type="dcterms:W3CDTF">2023-06-05T16:46:30Z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0x010100E283BC84E6C9084A853B319FCB82B816</vt:lpwstr>
  </property>
</Properties>
</file>