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4"/>
  </p:sldMasterIdLst>
  <p:notesMasterIdLst>
    <p:notesMasterId r:id="rId7"/>
  </p:notesMasterIdLst>
  <p:sldIdLst>
    <p:sldId id="256" r:id="rId5"/>
    <p:sldId id="257" r:id="rId6"/>
  </p:sldIdLst>
  <p:sldSz cx="10058400" cy="7772400"/>
  <p:notesSz cx="7019925" cy="9305925"/>
  <p:custDataLst>
    <p:tags r:id="rId8"/>
  </p:custDataLst>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DA1"/>
    <a:srgbClr val="FF6D6D"/>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58" d="100"/>
          <a:sy n="58" d="100"/>
        </p:scale>
        <p:origin x="1312" y="19"/>
      </p:cViewPr>
      <p:guideLst>
        <p:guide orient="horz" pos="2448"/>
        <p:guide pos="3168"/>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2603" cy="467203"/>
          </a:xfrm>
          <a:prstGeom prst="rect">
            <a:avLst/>
          </a:prstGeom>
        </p:spPr>
        <p:txBody>
          <a:bodyPr vert="horz" lIns="91541" tIns="45770" rIns="91541" bIns="45770" rtlCol="0"/>
          <a:lstStyle>
            <a:lvl1pPr algn="l">
              <a:defRPr sz="1200"/>
            </a:lvl1pPr>
          </a:lstStyle>
          <a:p>
            <a:endParaRPr lang="en-US"/>
          </a:p>
        </p:txBody>
      </p:sp>
      <p:sp>
        <p:nvSpPr>
          <p:cNvPr id="3" name="Date Placeholder 2"/>
          <p:cNvSpPr>
            <a:spLocks noGrp="1"/>
          </p:cNvSpPr>
          <p:nvPr>
            <p:ph type="dt" idx="1"/>
          </p:nvPr>
        </p:nvSpPr>
        <p:spPr>
          <a:xfrm>
            <a:off x="3975733" y="1"/>
            <a:ext cx="3042603" cy="467203"/>
          </a:xfrm>
          <a:prstGeom prst="rect">
            <a:avLst/>
          </a:prstGeom>
        </p:spPr>
        <p:txBody>
          <a:bodyPr vert="horz" lIns="91541" tIns="45770" rIns="91541" bIns="45770" rtlCol="0"/>
          <a:lstStyle>
            <a:lvl1pPr algn="r">
              <a:defRPr sz="1200"/>
            </a:lvl1pPr>
          </a:lstStyle>
          <a:p>
            <a:fld id="{203DCDC8-40D7-47EB-93AE-5B7E924828A8}" type="datetimeFigureOut">
              <a:rPr lang="en-US" smtClean="0"/>
              <a:t>06/05/2023</a:t>
            </a:fld>
            <a:endParaRPr lang="en-US"/>
          </a:p>
        </p:txBody>
      </p:sp>
      <p:sp>
        <p:nvSpPr>
          <p:cNvPr id="4" name="Slide Image Placeholder 3"/>
          <p:cNvSpPr>
            <a:spLocks noGrp="1" noRot="1" noChangeAspect="1"/>
          </p:cNvSpPr>
          <p:nvPr>
            <p:ph type="sldImg" idx="2"/>
          </p:nvPr>
        </p:nvSpPr>
        <p:spPr>
          <a:xfrm>
            <a:off x="1477963" y="1163638"/>
            <a:ext cx="4064000" cy="3140075"/>
          </a:xfrm>
          <a:prstGeom prst="rect">
            <a:avLst/>
          </a:prstGeom>
          <a:noFill/>
          <a:ln w="12700">
            <a:solidFill>
              <a:prstClr val="black"/>
            </a:solidFill>
          </a:ln>
        </p:spPr>
        <p:txBody>
          <a:bodyPr vert="horz" lIns="91541" tIns="45770" rIns="91541" bIns="45770" rtlCol="0" anchor="ctr"/>
          <a:lstStyle/>
          <a:p>
            <a:endParaRPr lang="en-US"/>
          </a:p>
        </p:txBody>
      </p:sp>
      <p:sp>
        <p:nvSpPr>
          <p:cNvPr id="5" name="Notes Placeholder 4"/>
          <p:cNvSpPr>
            <a:spLocks noGrp="1"/>
          </p:cNvSpPr>
          <p:nvPr>
            <p:ph type="body" sz="quarter" idx="3"/>
          </p:nvPr>
        </p:nvSpPr>
        <p:spPr>
          <a:xfrm>
            <a:off x="702629" y="4478159"/>
            <a:ext cx="5614668" cy="3664526"/>
          </a:xfrm>
          <a:prstGeom prst="rect">
            <a:avLst/>
          </a:prstGeom>
        </p:spPr>
        <p:txBody>
          <a:bodyPr vert="horz" lIns="91541" tIns="45770" rIns="91541" bIns="457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8722"/>
            <a:ext cx="3042603" cy="467203"/>
          </a:xfrm>
          <a:prstGeom prst="rect">
            <a:avLst/>
          </a:prstGeom>
        </p:spPr>
        <p:txBody>
          <a:bodyPr vert="horz" lIns="91541" tIns="45770" rIns="91541" bIns="45770" rtlCol="0" anchor="b"/>
          <a:lstStyle>
            <a:lvl1pPr algn="l">
              <a:defRPr sz="1200"/>
            </a:lvl1pPr>
          </a:lstStyle>
          <a:p>
            <a:endParaRPr lang="en-US"/>
          </a:p>
        </p:txBody>
      </p:sp>
      <p:sp>
        <p:nvSpPr>
          <p:cNvPr id="7" name="Slide Number Placeholder 6"/>
          <p:cNvSpPr>
            <a:spLocks noGrp="1"/>
          </p:cNvSpPr>
          <p:nvPr>
            <p:ph type="sldNum" sz="quarter" idx="5"/>
          </p:nvPr>
        </p:nvSpPr>
        <p:spPr>
          <a:xfrm>
            <a:off x="3975733" y="8838722"/>
            <a:ext cx="3042603" cy="467203"/>
          </a:xfrm>
          <a:prstGeom prst="rect">
            <a:avLst/>
          </a:prstGeom>
        </p:spPr>
        <p:txBody>
          <a:bodyPr vert="horz" lIns="91541" tIns="45770" rIns="91541" bIns="45770" rtlCol="0" anchor="b"/>
          <a:lstStyle>
            <a:lvl1pPr algn="r">
              <a:defRPr sz="1200"/>
            </a:lvl1pPr>
          </a:lstStyle>
          <a:p>
            <a:fld id="{D9A8F9DD-50CC-40CB-AAFB-ABC754AE9677}" type="slidenum">
              <a:rPr lang="en-US" smtClean="0"/>
              <a:t>‹#›</a:t>
            </a:fld>
            <a:endParaRPr lang="en-US"/>
          </a:p>
        </p:txBody>
      </p:sp>
    </p:spTree>
    <p:extLst>
      <p:ext uri="{BB962C8B-B14F-4D97-AF65-F5344CB8AC3E}">
        <p14:creationId xmlns:p14="http://schemas.microsoft.com/office/powerpoint/2010/main" val="1451632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8F9DD-50CC-40CB-AAFB-ABC754AE9677}" type="slidenum">
              <a:rPr lang="en-US" smtClean="0"/>
              <a:t>1</a:t>
            </a:fld>
            <a:endParaRPr lang="en-US"/>
          </a:p>
        </p:txBody>
      </p:sp>
    </p:spTree>
    <p:extLst>
      <p:ext uri="{BB962C8B-B14F-4D97-AF65-F5344CB8AC3E}">
        <p14:creationId xmlns:p14="http://schemas.microsoft.com/office/powerpoint/2010/main" val="116682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8F9DD-50CC-40CB-AAFB-ABC754AE9677}" type="slidenum">
              <a:rPr lang="en-US" smtClean="0"/>
              <a:t>2</a:t>
            </a:fld>
            <a:endParaRPr lang="en-US"/>
          </a:p>
        </p:txBody>
      </p:sp>
    </p:spTree>
    <p:extLst>
      <p:ext uri="{BB962C8B-B14F-4D97-AF65-F5344CB8AC3E}">
        <p14:creationId xmlns:p14="http://schemas.microsoft.com/office/powerpoint/2010/main" val="360567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7669" y="3281680"/>
            <a:ext cx="5029200" cy="1551304"/>
          </a:xfrm>
        </p:spPr>
        <p:txBody>
          <a:bodyPr>
            <a:normAutofit/>
          </a:bodyPr>
          <a:lstStyle>
            <a:lvl1pPr marL="0" indent="0" algn="l">
              <a:buNone/>
              <a:defRPr sz="2200" b="0" i="1" cap="none" spc="134" baseline="0">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5375911"/>
            <a:ext cx="10058400" cy="239649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cxnSp>
        <p:nvCxnSpPr>
          <p:cNvPr id="16" name="Straight Connector 15"/>
          <p:cNvCxnSpPr/>
          <p:nvPr/>
        </p:nvCxnSpPr>
        <p:spPr>
          <a:xfrm>
            <a:off x="0" y="5343525"/>
            <a:ext cx="10058400" cy="1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E48785BE-30D6-45E9-9828-9A90A2D6DF6D}" type="datetime1">
              <a:rPr lang="en-US" smtClean="0"/>
              <a:pPr/>
              <a:t>06/05/2023</a:t>
            </a:fld>
            <a:endParaRPr lang="en-US" dirty="0"/>
          </a:p>
        </p:txBody>
      </p:sp>
      <p:sp>
        <p:nvSpPr>
          <p:cNvPr id="23" name="Slide Number Placeholder 22"/>
          <p:cNvSpPr>
            <a:spLocks noGrp="1"/>
          </p:cNvSpPr>
          <p:nvPr>
            <p:ph type="sldNum" sz="quarter" idx="11"/>
          </p:nvPr>
        </p:nvSpPr>
        <p:spPr/>
        <p:txBody>
          <a:bodyPr/>
          <a:lstStyle/>
          <a:p>
            <a:fld id="{FA84A37A-AFC2-4A01-80A1-FC20F2C0D5BB}" type="slidenum">
              <a:rPr lang="en-US" smtClean="0"/>
              <a:pPr/>
              <a:t>‹#›</a:t>
            </a:fld>
            <a:endParaRPr lang="en-US" dirty="0"/>
          </a:p>
        </p:txBody>
      </p:sp>
      <p:sp>
        <p:nvSpPr>
          <p:cNvPr id="24" name="Footer Placeholder 23"/>
          <p:cNvSpPr>
            <a:spLocks noGrp="1"/>
          </p:cNvSpPr>
          <p:nvPr>
            <p:ph type="ftr" sz="quarter" idx="12"/>
          </p:nvPr>
        </p:nvSpPr>
        <p:spPr/>
        <p:txBody>
          <a:bodyPr/>
          <a:lstStyle/>
          <a:p>
            <a:endParaRPr lang="en-US" dirty="0"/>
          </a:p>
        </p:txBody>
      </p:sp>
      <p:sp>
        <p:nvSpPr>
          <p:cNvPr id="12" name="Title 11"/>
          <p:cNvSpPr>
            <a:spLocks noGrp="1"/>
          </p:cNvSpPr>
          <p:nvPr>
            <p:ph type="title"/>
          </p:nvPr>
        </p:nvSpPr>
        <p:spPr>
          <a:xfrm>
            <a:off x="387669" y="518161"/>
            <a:ext cx="8449056" cy="2763519"/>
          </a:xfrm>
        </p:spPr>
        <p:txBody>
          <a:bodyPr>
            <a:normAutofit/>
          </a:bodyPr>
          <a:lstStyle>
            <a:lvl1pPr>
              <a:spcBef>
                <a:spcPts val="0"/>
              </a:spcBef>
              <a:defRPr kumimoji="0" lang="en-US" sz="67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72853-67FE-4B33-8352-7E4108629A36}" type="datetime1">
              <a:rPr lang="en-US" smtClean="0"/>
              <a:pPr/>
              <a:t>06/05/2023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F43FD-ABDB-43CF-A014-C9419E2A3211}" type="datetime1">
              <a:rPr lang="en-US" smtClean="0"/>
              <a:pPr/>
              <a:t>06/05/2023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rotWithShape="1">
          <a:blip r:embed="rId2">
            <a:duotone>
              <a:schemeClr val="accent1">
                <a:shade val="45000"/>
                <a:satMod val="135000"/>
              </a:schemeClr>
              <a:prstClr val="white"/>
            </a:duotone>
          </a:blip>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926BC-8E78-4CCF-A7B2-8DF8460C404D}" type="datetime1">
              <a:rPr lang="en-US" smtClean="0"/>
              <a:pPr/>
              <a:t>06/05/2023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31" name="Content Placeholder 30"/>
          <p:cNvSpPr>
            <a:spLocks noGrp="1"/>
          </p:cNvSpPr>
          <p:nvPr>
            <p:ph sz="quarter" idx="13"/>
          </p:nvPr>
        </p:nvSpPr>
        <p:spPr>
          <a:xfrm>
            <a:off x="387669" y="1658112"/>
            <a:ext cx="8449056" cy="5354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303250A7-F2AC-4A3A-BAC6-4433188AF404}" type="datetime1">
              <a:rPr lang="en-US" smtClean="0"/>
              <a:pPr/>
              <a:t>06/05/2023</a:t>
            </a:fld>
            <a:endParaRPr lang="en-US" dirty="0"/>
          </a:p>
        </p:txBody>
      </p:sp>
      <p:sp>
        <p:nvSpPr>
          <p:cNvPr id="19" name="Slide Number Placeholder 18"/>
          <p:cNvSpPr>
            <a:spLocks noGrp="1"/>
          </p:cNvSpPr>
          <p:nvPr>
            <p:ph type="sldNum" sz="quarter" idx="15"/>
          </p:nvPr>
        </p:nvSpPr>
        <p:spPr/>
        <p:txBody>
          <a:bodyPr/>
          <a:lstStyle/>
          <a:p>
            <a:fld id="{FA84A37A-AFC2-4A01-80A1-FC20F2C0D5BB}" type="slidenum">
              <a:rPr lang="en-US" smtClean="0"/>
              <a:pPr/>
              <a:t>‹#›</a:t>
            </a:fld>
            <a:endParaRPr lang="en-US" dirty="0"/>
          </a:p>
        </p:txBody>
      </p:sp>
      <p:sp>
        <p:nvSpPr>
          <p:cNvPr id="21" name="Footer Placeholder 20"/>
          <p:cNvSpPr>
            <a:spLocks noGrp="1"/>
          </p:cNvSpPr>
          <p:nvPr>
            <p:ph type="ftr" sz="quarter" idx="16"/>
          </p:nvPr>
        </p:nvSpPr>
        <p:spPr/>
        <p:txBody>
          <a:bodyPr/>
          <a:lstStyle/>
          <a:p>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1" name="Subtitle 2"/>
          <p:cNvSpPr>
            <a:spLocks noGrp="1"/>
          </p:cNvSpPr>
          <p:nvPr>
            <p:ph type="subTitle" idx="1"/>
          </p:nvPr>
        </p:nvSpPr>
        <p:spPr>
          <a:xfrm>
            <a:off x="387669" y="4537076"/>
            <a:ext cx="5029200" cy="1335404"/>
          </a:xfrm>
        </p:spPr>
        <p:txBody>
          <a:bodyPr>
            <a:normAutofit/>
          </a:bodyPr>
          <a:lstStyle>
            <a:lvl1pPr marL="0" indent="0" algn="l">
              <a:buNone/>
              <a:defRPr sz="2200" b="0" i="1" cap="none" spc="134" baseline="0">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E48785BE-30D6-45E9-9828-9A90A2D6DF6D}" type="datetime1">
              <a:rPr lang="en-US" smtClean="0"/>
              <a:pPr/>
              <a:t>06/05/2023</a:t>
            </a:fld>
            <a:endParaRPr lang="en-US" dirty="0"/>
          </a:p>
        </p:txBody>
      </p:sp>
      <p:sp>
        <p:nvSpPr>
          <p:cNvPr id="20" name="Slide Number Placeholder 19"/>
          <p:cNvSpPr>
            <a:spLocks noGrp="1"/>
          </p:cNvSpPr>
          <p:nvPr>
            <p:ph type="sldNum" sz="quarter" idx="11"/>
          </p:nvPr>
        </p:nvSpPr>
        <p:spPr/>
        <p:txBody>
          <a:bodyPr/>
          <a:lstStyle/>
          <a:p>
            <a:fld id="{FA84A37A-AFC2-4A01-80A1-FC20F2C0D5BB}" type="slidenum">
              <a:rPr lang="en-US" smtClean="0"/>
              <a:pPr/>
              <a:t>‹#›</a:t>
            </a:fld>
            <a:endParaRPr lang="en-US" dirty="0"/>
          </a:p>
        </p:txBody>
      </p:sp>
      <p:sp>
        <p:nvSpPr>
          <p:cNvPr id="21" name="Footer Placeholder 20"/>
          <p:cNvSpPr>
            <a:spLocks noGrp="1"/>
          </p:cNvSpPr>
          <p:nvPr>
            <p:ph type="ftr" sz="quarter" idx="12"/>
          </p:nvPr>
        </p:nvSpPr>
        <p:spPr/>
        <p:txBody>
          <a:bodyPr/>
          <a:lstStyle/>
          <a:p>
            <a:endParaRPr lang="en-US" dirty="0"/>
          </a:p>
        </p:txBody>
      </p:sp>
      <p:sp>
        <p:nvSpPr>
          <p:cNvPr id="13" name="Rectangle 12"/>
          <p:cNvSpPr/>
          <p:nvPr/>
        </p:nvSpPr>
        <p:spPr>
          <a:xfrm>
            <a:off x="0" y="0"/>
            <a:ext cx="10058400" cy="20726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cxnSp>
        <p:nvCxnSpPr>
          <p:cNvPr id="18" name="Straight Connector 17"/>
          <p:cNvCxnSpPr/>
          <p:nvPr/>
        </p:nvCxnSpPr>
        <p:spPr>
          <a:xfrm>
            <a:off x="-4883" y="2072640"/>
            <a:ext cx="10058400" cy="1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89803" y="2255422"/>
            <a:ext cx="9283903" cy="2248814"/>
          </a:xfrm>
        </p:spPr>
        <p:txBody>
          <a:bodyPr>
            <a:noAutofit/>
          </a:bodyPr>
          <a:lstStyle>
            <a:lvl1pPr>
              <a:defRPr kumimoji="0" lang="en-US" sz="67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1018824" rtl="0" eaLnBrk="1" fontAlgn="auto" latinLnBrk="0" hangingPunct="1">
              <a:lnSpc>
                <a:spcPct val="100000"/>
              </a:lnSpc>
              <a:spcBef>
                <a:spcPts val="446"/>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6" name="Content Placeholder 11"/>
          <p:cNvSpPr>
            <a:spLocks noGrp="1"/>
          </p:cNvSpPr>
          <p:nvPr>
            <p:ph sz="quarter" idx="14"/>
          </p:nvPr>
        </p:nvSpPr>
        <p:spPr>
          <a:xfrm>
            <a:off x="5391302" y="1658112"/>
            <a:ext cx="4274820" cy="4860341"/>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87669" y="1658112"/>
            <a:ext cx="4274820" cy="4860341"/>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69F603B8-852C-4305-A8B5-259A7A1815FE}" type="datetime1">
              <a:rPr lang="en-US" smtClean="0"/>
              <a:pPr/>
              <a:t>06/05/2023</a:t>
            </a:fld>
            <a:endParaRPr lang="en-US" dirty="0"/>
          </a:p>
        </p:txBody>
      </p:sp>
      <p:sp>
        <p:nvSpPr>
          <p:cNvPr id="25" name="Slide Number Placeholder 24"/>
          <p:cNvSpPr>
            <a:spLocks noGrp="1"/>
          </p:cNvSpPr>
          <p:nvPr>
            <p:ph type="sldNum" sz="quarter" idx="16"/>
          </p:nvPr>
        </p:nvSpPr>
        <p:spPr/>
        <p:txBody>
          <a:bodyPr/>
          <a:lstStyle/>
          <a:p>
            <a:fld id="{FA84A37A-AFC2-4A01-80A1-FC20F2C0D5BB}" type="slidenum">
              <a:rPr lang="en-US" smtClean="0"/>
              <a:pPr/>
              <a:t>‹#›</a:t>
            </a:fld>
            <a:endParaRPr lang="en-US" dirty="0"/>
          </a:p>
        </p:txBody>
      </p:sp>
      <p:sp>
        <p:nvSpPr>
          <p:cNvPr id="26" name="Footer Placeholder 25"/>
          <p:cNvSpPr>
            <a:spLocks noGrp="1"/>
          </p:cNvSpPr>
          <p:nvPr>
            <p:ph type="ftr" sz="quarter" idx="17"/>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8" name="Text Placeholder 3"/>
          <p:cNvSpPr>
            <a:spLocks noGrp="1"/>
          </p:cNvSpPr>
          <p:nvPr>
            <p:ph type="body" sz="half" idx="2"/>
          </p:nvPr>
        </p:nvSpPr>
        <p:spPr>
          <a:xfrm>
            <a:off x="387669" y="1658113"/>
            <a:ext cx="4274820" cy="577532"/>
          </a:xfrm>
        </p:spPr>
        <p:txBody>
          <a:bodyPr>
            <a:normAutofit/>
          </a:bodyPr>
          <a:lstStyle>
            <a:lvl1pPr marL="0" indent="0">
              <a:buNone/>
              <a:defRPr sz="2200" b="0" i="1" spc="0" baseline="0">
                <a:solidFill>
                  <a:schemeClr val="tx1"/>
                </a:solidFill>
                <a:latin typeface="+mj-lt"/>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19" name="Text Placeholder 3"/>
          <p:cNvSpPr>
            <a:spLocks noGrp="1"/>
          </p:cNvSpPr>
          <p:nvPr>
            <p:ph type="body" sz="half" idx="15"/>
          </p:nvPr>
        </p:nvSpPr>
        <p:spPr>
          <a:xfrm>
            <a:off x="5390674" y="1658113"/>
            <a:ext cx="4274820" cy="577532"/>
          </a:xfrm>
        </p:spPr>
        <p:txBody>
          <a:bodyPr>
            <a:normAutofit/>
          </a:bodyPr>
          <a:lstStyle>
            <a:lvl1pPr marL="0" indent="0">
              <a:buNone/>
              <a:defRPr sz="2200" b="0" i="1" spc="0" baseline="0">
                <a:solidFill>
                  <a:schemeClr val="tx1"/>
                </a:solidFill>
                <a:latin typeface="+mj-lt"/>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22" name="Content Placeholder 11"/>
          <p:cNvSpPr>
            <a:spLocks noGrp="1"/>
          </p:cNvSpPr>
          <p:nvPr>
            <p:ph sz="quarter" idx="14"/>
          </p:nvPr>
        </p:nvSpPr>
        <p:spPr>
          <a:xfrm>
            <a:off x="5390674" y="2279904"/>
            <a:ext cx="4274820" cy="423509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87669" y="2279904"/>
            <a:ext cx="4274820" cy="423509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533025EA-66B7-4B75-BC7E-E841861BC2EE}" type="datetime1">
              <a:rPr lang="en-US" smtClean="0"/>
              <a:pPr/>
              <a:t>06/05/2023</a:t>
            </a:fld>
            <a:endParaRPr lang="en-US" dirty="0"/>
          </a:p>
        </p:txBody>
      </p:sp>
      <p:sp>
        <p:nvSpPr>
          <p:cNvPr id="24" name="Slide Number Placeholder 23"/>
          <p:cNvSpPr>
            <a:spLocks noGrp="1"/>
          </p:cNvSpPr>
          <p:nvPr>
            <p:ph type="sldNum" sz="quarter" idx="17"/>
          </p:nvPr>
        </p:nvSpPr>
        <p:spPr/>
        <p:txBody>
          <a:bodyPr/>
          <a:lstStyle/>
          <a:p>
            <a:fld id="{FA84A37A-AFC2-4A01-80A1-FC20F2C0D5BB}" type="slidenum">
              <a:rPr lang="en-US" smtClean="0"/>
              <a:pPr/>
              <a:t>‹#›</a:t>
            </a:fld>
            <a:endParaRPr lang="en-US" dirty="0"/>
          </a:p>
        </p:txBody>
      </p:sp>
      <p:sp>
        <p:nvSpPr>
          <p:cNvPr id="29" name="Footer Placeholder 28"/>
          <p:cNvSpPr>
            <a:spLocks noGrp="1"/>
          </p:cNvSpPr>
          <p:nvPr>
            <p:ph type="ftr" sz="quarter" idx="18"/>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1" name="Date Placeholder 10"/>
          <p:cNvSpPr>
            <a:spLocks noGrp="1"/>
          </p:cNvSpPr>
          <p:nvPr>
            <p:ph type="dt" sz="half" idx="10"/>
          </p:nvPr>
        </p:nvSpPr>
        <p:spPr/>
        <p:txBody>
          <a:bodyPr/>
          <a:lstStyle/>
          <a:p>
            <a:fld id="{7A0C081B-7565-4E7A-9F9F-F1076E2DDB85}" type="datetime1">
              <a:rPr lang="en-US" smtClean="0"/>
              <a:pPr/>
              <a:t>06/05/2023</a:t>
            </a:fld>
            <a:endParaRPr lang="en-US" dirty="0"/>
          </a:p>
        </p:txBody>
      </p:sp>
      <p:sp>
        <p:nvSpPr>
          <p:cNvPr id="14" name="Slide Number Placeholder 13"/>
          <p:cNvSpPr>
            <a:spLocks noGrp="1"/>
          </p:cNvSpPr>
          <p:nvPr>
            <p:ph type="sldNum" sz="quarter" idx="11"/>
          </p:nvPr>
        </p:nvSpPr>
        <p:spPr/>
        <p:txBody>
          <a:bodyPr/>
          <a:lstStyle/>
          <a:p>
            <a:fld id="{FA84A37A-AFC2-4A01-80A1-FC20F2C0D5BB}"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7" name="Date Placeholder 6"/>
          <p:cNvSpPr>
            <a:spLocks noGrp="1"/>
          </p:cNvSpPr>
          <p:nvPr>
            <p:ph type="dt" sz="half" idx="10"/>
          </p:nvPr>
        </p:nvSpPr>
        <p:spPr/>
        <p:txBody>
          <a:bodyPr/>
          <a:lstStyle/>
          <a:p>
            <a:fld id="{D300E28A-3A4F-4E6B-B567-EC8C4C5EF7EB}" type="datetime1">
              <a:rPr lang="en-US" smtClean="0"/>
              <a:pPr/>
              <a:t>06/05/2023</a:t>
            </a:fld>
            <a:endParaRPr lang="en-US" dirty="0"/>
          </a:p>
        </p:txBody>
      </p:sp>
      <p:sp>
        <p:nvSpPr>
          <p:cNvPr id="12" name="Slide Number Placeholder 11"/>
          <p:cNvSpPr>
            <a:spLocks noGrp="1"/>
          </p:cNvSpPr>
          <p:nvPr>
            <p:ph type="sldNum" sz="quarter" idx="11"/>
          </p:nvPr>
        </p:nvSpPr>
        <p:spPr/>
        <p:txBody>
          <a:bodyPr/>
          <a:lstStyle/>
          <a:p>
            <a:fld id="{FA84A37A-AFC2-4A01-80A1-FC20F2C0D5BB}" type="slidenum">
              <a:rPr lang="en-US" smtClean="0"/>
              <a:pPr/>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14" name="Rectangle 13"/>
          <p:cNvSpPr/>
          <p:nvPr/>
        </p:nvSpPr>
        <p:spPr>
          <a:xfrm>
            <a:off x="0" y="6498590"/>
            <a:ext cx="10058400" cy="127381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cxnSp>
        <p:nvCxnSpPr>
          <p:cNvPr id="22" name="Straight Connector 21"/>
          <p:cNvCxnSpPr/>
          <p:nvPr/>
        </p:nvCxnSpPr>
        <p:spPr>
          <a:xfrm>
            <a:off x="0" y="6455410"/>
            <a:ext cx="10058400" cy="1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87669" y="1658112"/>
            <a:ext cx="3719513" cy="4496117"/>
          </a:xfrm>
        </p:spPr>
        <p:txBody>
          <a:bodyPr>
            <a:normAutofit/>
          </a:bodyPr>
          <a:lstStyle>
            <a:lvl1pPr marL="0" indent="0">
              <a:lnSpc>
                <a:spcPct val="150000"/>
              </a:lnSpc>
              <a:buNone/>
              <a:defRPr sz="1800" b="0" i="1" spc="0" baseline="0">
                <a:solidFill>
                  <a:schemeClr val="tx2"/>
                </a:solidFill>
                <a:latin typeface="+mn-lt"/>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16" name="Content Placeholder 11"/>
          <p:cNvSpPr>
            <a:spLocks noGrp="1"/>
          </p:cNvSpPr>
          <p:nvPr>
            <p:ph sz="quarter" idx="14"/>
          </p:nvPr>
        </p:nvSpPr>
        <p:spPr>
          <a:xfrm>
            <a:off x="4515802" y="1658112"/>
            <a:ext cx="5149692" cy="4497629"/>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FC6F08A9-3E88-45E3-A460-6C4313B1A85D}" type="datetime1">
              <a:rPr lang="en-US" smtClean="0"/>
              <a:pPr/>
              <a:t>06/05/2023</a:t>
            </a:fld>
            <a:endParaRPr lang="en-US" dirty="0"/>
          </a:p>
        </p:txBody>
      </p:sp>
      <p:sp>
        <p:nvSpPr>
          <p:cNvPr id="18" name="Slide Number Placeholder 17"/>
          <p:cNvSpPr>
            <a:spLocks noGrp="1"/>
          </p:cNvSpPr>
          <p:nvPr>
            <p:ph type="sldNum" sz="quarter" idx="16"/>
          </p:nvPr>
        </p:nvSpPr>
        <p:spPr/>
        <p:txBody>
          <a:bodyPr/>
          <a:lstStyle/>
          <a:p>
            <a:fld id="{FA84A37A-AFC2-4A01-80A1-FC20F2C0D5BB}" type="slidenum">
              <a:rPr lang="en-US" smtClean="0"/>
              <a:pPr/>
              <a:t>‹#›</a:t>
            </a:fld>
            <a:endParaRPr lang="en-US" dirty="0"/>
          </a:p>
        </p:txBody>
      </p:sp>
      <p:sp>
        <p:nvSpPr>
          <p:cNvPr id="20" name="Footer Placeholder 19"/>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10058400" cy="7772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3" name="Picture Placeholder 2"/>
          <p:cNvSpPr>
            <a:spLocks noGrp="1"/>
          </p:cNvSpPr>
          <p:nvPr>
            <p:ph type="pic" idx="1"/>
          </p:nvPr>
        </p:nvSpPr>
        <p:spPr>
          <a:xfrm>
            <a:off x="5752147" y="0"/>
            <a:ext cx="4306253" cy="6412230"/>
          </a:xfrm>
        </p:spPr>
        <p:txBody>
          <a:bodyPr anchor="ctr" anchorCtr="0"/>
          <a:lstStyle>
            <a:lvl1pPr marL="0" indent="0" algn="ctr">
              <a:buNone/>
              <a:defRPr sz="3600">
                <a:solidFill>
                  <a:schemeClr val="tx1"/>
                </a:solidFill>
              </a:defRPr>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dirty="0"/>
              <a:t>Click icon to add picture</a:t>
            </a:r>
          </a:p>
        </p:txBody>
      </p:sp>
      <p:sp>
        <p:nvSpPr>
          <p:cNvPr id="25" name="Text Placeholder 24"/>
          <p:cNvSpPr>
            <a:spLocks noGrp="1"/>
          </p:cNvSpPr>
          <p:nvPr>
            <p:ph type="body" sz="quarter" idx="13"/>
          </p:nvPr>
        </p:nvSpPr>
        <p:spPr>
          <a:xfrm>
            <a:off x="387669" y="1813560"/>
            <a:ext cx="5029200" cy="4072335"/>
          </a:xfrm>
        </p:spPr>
        <p:txBody>
          <a:bodyPr>
            <a:normAutofit/>
          </a:bodyPr>
          <a:lstStyle>
            <a:lvl1pPr marL="0" indent="0">
              <a:lnSpc>
                <a:spcPct val="150000"/>
              </a:lnSpc>
              <a:spcBef>
                <a:spcPts val="0"/>
              </a:spcBef>
              <a:buNone/>
              <a:defRPr sz="1800" i="1">
                <a:solidFill>
                  <a:schemeClr val="tx1"/>
                </a:solidFill>
              </a:defRPr>
            </a:lvl1pPr>
            <a:lvl2pPr marL="191030" indent="1769">
              <a:buNone/>
              <a:defRPr>
                <a:solidFill>
                  <a:schemeClr val="bg2"/>
                </a:solidFill>
              </a:defRPr>
            </a:lvl2pPr>
            <a:lvl3pPr marL="383829" indent="7075">
              <a:buNone/>
              <a:defRPr>
                <a:solidFill>
                  <a:schemeClr val="bg2"/>
                </a:solidFill>
              </a:defRPr>
            </a:lvl3pPr>
            <a:lvl4pPr marL="574858" indent="3538">
              <a:buNone/>
              <a:defRPr>
                <a:solidFill>
                  <a:schemeClr val="bg2"/>
                </a:solidFill>
              </a:defRPr>
            </a:lvl4pPr>
            <a:lvl5pPr marL="767656" indent="-1769">
              <a:buNone/>
              <a:defRPr>
                <a:solidFill>
                  <a:schemeClr val="bg2"/>
                </a:solidFill>
              </a:defRPr>
            </a:lvl5pPr>
          </a:lstStyle>
          <a:p>
            <a:pPr lvl="0"/>
            <a:r>
              <a:rPr lang="en-US"/>
              <a:t>Click to edit Master text styles</a:t>
            </a:r>
          </a:p>
        </p:txBody>
      </p:sp>
      <p:sp>
        <p:nvSpPr>
          <p:cNvPr id="11" name="Rectangle 10"/>
          <p:cNvSpPr/>
          <p:nvPr/>
        </p:nvSpPr>
        <p:spPr>
          <a:xfrm>
            <a:off x="0" y="6498590"/>
            <a:ext cx="10058400" cy="127381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cxnSp>
        <p:nvCxnSpPr>
          <p:cNvPr id="12" name="Straight Connector 11"/>
          <p:cNvCxnSpPr/>
          <p:nvPr/>
        </p:nvCxnSpPr>
        <p:spPr>
          <a:xfrm>
            <a:off x="0" y="6455410"/>
            <a:ext cx="10058400" cy="1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87667" y="311902"/>
            <a:ext cx="5029200" cy="1501658"/>
          </a:xfrm>
          <a:prstGeom prst="rect">
            <a:avLst/>
          </a:prstGeom>
        </p:spPr>
        <p:txBody>
          <a:bodyPr vert="horz" lIns="101882" tIns="50941" rIns="101882" bIns="50941"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B121CF1C-1A92-4FD7-820B-88967322F7A9}" type="datetime1">
              <a:rPr lang="en-US" smtClean="0"/>
              <a:pPr/>
              <a:t>06/05/2023</a:t>
            </a:fld>
            <a:endParaRPr lang="en-US" dirty="0"/>
          </a:p>
        </p:txBody>
      </p:sp>
      <p:sp>
        <p:nvSpPr>
          <p:cNvPr id="20" name="Slide Number Placeholder 19"/>
          <p:cNvSpPr>
            <a:spLocks noGrp="1"/>
          </p:cNvSpPr>
          <p:nvPr>
            <p:ph type="sldNum" sz="quarter" idx="15"/>
          </p:nvPr>
        </p:nvSpPr>
        <p:spPr/>
        <p:txBody>
          <a:bodyPr/>
          <a:lstStyle/>
          <a:p>
            <a:fld id="{FA84A37A-AFC2-4A01-80A1-FC20F2C0D5BB}" type="slidenum">
              <a:rPr lang="en-US" smtClean="0"/>
              <a:pPr/>
              <a:t>‹#›</a:t>
            </a:fld>
            <a:endParaRPr lang="en-US" dirty="0"/>
          </a:p>
        </p:txBody>
      </p:sp>
      <p:sp>
        <p:nvSpPr>
          <p:cNvPr id="21" name="Footer Placeholder 20"/>
          <p:cNvSpPr>
            <a:spLocks noGrp="1"/>
          </p:cNvSpPr>
          <p:nvPr>
            <p:ph type="ftr" sz="quarter" idx="16"/>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669" y="259080"/>
            <a:ext cx="8449056" cy="1209040"/>
          </a:xfrm>
          <a:prstGeom prst="rect">
            <a:avLst/>
          </a:prstGeom>
        </p:spPr>
        <p:txBody>
          <a:bodyPr vert="horz" lIns="101882" tIns="50941" rIns="101882" bIns="50941"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87669" y="1658112"/>
            <a:ext cx="8449056" cy="4922520"/>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7669" y="7416166"/>
            <a:ext cx="1613535" cy="280670"/>
          </a:xfrm>
          <a:prstGeom prst="rect">
            <a:avLst/>
          </a:prstGeom>
        </p:spPr>
        <p:txBody>
          <a:bodyPr vert="horz" lIns="101882" tIns="50941" rIns="101882" bIns="50941" rtlCol="0" anchor="ctr">
            <a:normAutofit/>
          </a:bodyPr>
          <a:lstStyle>
            <a:lvl1pPr algn="l">
              <a:defRPr sz="1100" b="1">
                <a:solidFill>
                  <a:schemeClr val="tx1">
                    <a:alpha val="65000"/>
                  </a:schemeClr>
                </a:solidFill>
              </a:defRPr>
            </a:lvl1pPr>
          </a:lstStyle>
          <a:p>
            <a:fld id="{E48785BE-30D6-45E9-9828-9A90A2D6DF6D}" type="datetime1">
              <a:rPr lang="en-US" smtClean="0"/>
              <a:pPr/>
              <a:t>06/05/2023</a:t>
            </a:fld>
            <a:endParaRPr lang="en-US" dirty="0"/>
          </a:p>
        </p:txBody>
      </p:sp>
      <p:sp>
        <p:nvSpPr>
          <p:cNvPr id="5" name="Footer Placeholder 4"/>
          <p:cNvSpPr>
            <a:spLocks noGrp="1"/>
          </p:cNvSpPr>
          <p:nvPr>
            <p:ph type="ftr" sz="quarter" idx="3"/>
          </p:nvPr>
        </p:nvSpPr>
        <p:spPr>
          <a:xfrm>
            <a:off x="1990724" y="7416166"/>
            <a:ext cx="4494848" cy="280670"/>
          </a:xfrm>
          <a:prstGeom prst="rect">
            <a:avLst/>
          </a:prstGeom>
        </p:spPr>
        <p:txBody>
          <a:bodyPr vert="horz" lIns="101882" tIns="50941" rIns="101882" bIns="50941" rtlCol="0" anchor="ctr">
            <a:normAutofit/>
          </a:bodyPr>
          <a:lstStyle>
            <a:lvl1pPr algn="l">
              <a:defRPr sz="1100" b="1" i="1">
                <a:solidFill>
                  <a:schemeClr val="tx1">
                    <a:alpha val="65000"/>
                  </a:schemeClr>
                </a:solidFill>
              </a:defRPr>
            </a:lvl1pPr>
          </a:lstStyle>
          <a:p>
            <a:endParaRPr lang="en-US" dirty="0"/>
          </a:p>
        </p:txBody>
      </p:sp>
      <p:sp>
        <p:nvSpPr>
          <p:cNvPr id="6" name="Slide Number Placeholder 5"/>
          <p:cNvSpPr>
            <a:spLocks noGrp="1"/>
          </p:cNvSpPr>
          <p:nvPr>
            <p:ph type="sldNum" sz="quarter" idx="4"/>
          </p:nvPr>
        </p:nvSpPr>
        <p:spPr>
          <a:xfrm>
            <a:off x="8675370" y="7416166"/>
            <a:ext cx="963930" cy="280670"/>
          </a:xfrm>
          <a:prstGeom prst="rect">
            <a:avLst/>
          </a:prstGeom>
        </p:spPr>
        <p:txBody>
          <a:bodyPr vert="horz" lIns="101882" tIns="50941" rIns="101882" bIns="50941" rtlCol="0" anchor="ctr">
            <a:normAutofit/>
          </a:bodyPr>
          <a:lstStyle>
            <a:lvl1pPr algn="r">
              <a:defRPr sz="1100" b="1">
                <a:solidFill>
                  <a:schemeClr val="tx1">
                    <a:alpha val="65000"/>
                  </a:schemeClr>
                </a:solidFill>
              </a:defRPr>
            </a:lvl1pPr>
          </a:lstStyle>
          <a:p>
            <a:fld id="{FA84A37A-AFC2-4A01-80A1-FC20F2C0D5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hf sldNum="0" hdr="0" ftr="0" dt="0"/>
  <p:txStyles>
    <p:titleStyle>
      <a:lvl1pPr algn="l" defTabSz="1018824" rtl="0" eaLnBrk="1" latinLnBrk="0" hangingPunct="1">
        <a:spcBef>
          <a:spcPts val="446"/>
        </a:spcBef>
        <a:buNone/>
        <a:defRPr sz="4500" b="0" kern="1200" cap="none" spc="0" baseline="0">
          <a:solidFill>
            <a:schemeClr val="tx1"/>
          </a:solidFill>
          <a:latin typeface="+mj-lt"/>
          <a:ea typeface="+mj-ea"/>
          <a:cs typeface="Tunga" pitchFamily="2"/>
        </a:defRPr>
      </a:lvl1pPr>
    </p:titleStyle>
    <p:bodyStyle>
      <a:lvl1pPr marL="0" indent="0" algn="l" defTabSz="1018824" rtl="0" eaLnBrk="1" latinLnBrk="0" hangingPunct="1">
        <a:spcBef>
          <a:spcPts val="1337"/>
        </a:spcBef>
        <a:spcAft>
          <a:spcPts val="0"/>
        </a:spcAft>
        <a:buClr>
          <a:schemeClr val="accent5"/>
        </a:buClr>
        <a:buFont typeface="Arial" pitchFamily="34" charset="0"/>
        <a:buNone/>
        <a:defRPr sz="2000" b="0" i="0" kern="1200" cap="none" spc="33" baseline="0">
          <a:solidFill>
            <a:schemeClr val="tx1"/>
          </a:solidFill>
          <a:latin typeface="+mn-lt"/>
          <a:ea typeface="+mn-ea"/>
          <a:cs typeface="Tahoma" pitchFamily="34" charset="0"/>
        </a:defRPr>
      </a:lvl1pPr>
      <a:lvl2pPr marL="191030" indent="-191030"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2pPr>
      <a:lvl3pPr marL="383829" indent="-183954"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3pPr>
      <a:lvl4pPr marL="576626" indent="-189261"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4pPr>
      <a:lvl5pPr marL="767656" indent="-192799"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5pPr>
      <a:lvl6pPr marL="967883"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6pPr>
      <a:lvl7pPr marL="1192025"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7pPr>
      <a:lvl8pPr marL="1385601"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8pPr>
      <a:lvl9pPr marL="1568990"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5DA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0944" y="104999"/>
            <a:ext cx="2875356" cy="4045671"/>
          </a:xfrm>
          <a:prstGeom prst="rect">
            <a:avLst/>
          </a:prstGeom>
          <a:ln w="57150" cap="rnd">
            <a:noFill/>
          </a:ln>
          <a:effectLst>
            <a:outerShdw blurRad="50800" dist="38100" dir="2700000" algn="tl" rotWithShape="0">
              <a:prstClr val="black">
                <a:alpha val="40000"/>
              </a:prstClr>
            </a:outerShdw>
            <a:softEdge rad="177800"/>
          </a:effectLst>
        </p:spPr>
      </p:pic>
      <p:cxnSp>
        <p:nvCxnSpPr>
          <p:cNvPr id="20" name="Straight Connector 19"/>
          <p:cNvCxnSpPr/>
          <p:nvPr/>
        </p:nvCxnSpPr>
        <p:spPr>
          <a:xfrm flipH="1">
            <a:off x="7007373" y="6551829"/>
            <a:ext cx="2921188" cy="79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rot="16200000" flipH="1">
            <a:off x="6182814" y="5843967"/>
            <a:ext cx="1411357" cy="483"/>
          </a:xfrm>
          <a:prstGeom prst="line">
            <a:avLst/>
          </a:prstGeom>
          <a:ln/>
        </p:spPr>
        <p:style>
          <a:lnRef idx="3">
            <a:schemeClr val="accent2"/>
          </a:lnRef>
          <a:fillRef idx="0">
            <a:schemeClr val="accent2"/>
          </a:fillRef>
          <a:effectRef idx="2">
            <a:schemeClr val="accent2"/>
          </a:effectRef>
          <a:fontRef idx="minor">
            <a:schemeClr val="tx1"/>
          </a:fontRef>
        </p:style>
      </p:cxnSp>
      <p:sp>
        <p:nvSpPr>
          <p:cNvPr id="3" name="Subtitle 2"/>
          <p:cNvSpPr>
            <a:spLocks noGrp="1"/>
          </p:cNvSpPr>
          <p:nvPr>
            <p:ph type="subTitle" idx="4294967295"/>
          </p:nvPr>
        </p:nvSpPr>
        <p:spPr>
          <a:xfrm>
            <a:off x="6983767" y="4886911"/>
            <a:ext cx="3148012" cy="652259"/>
          </a:xfrm>
          <a:effectLst>
            <a:outerShdw blurRad="50800" dist="38100" dir="2700000" algn="tl" rotWithShape="0">
              <a:prstClr val="black">
                <a:alpha val="40000"/>
              </a:prstClr>
            </a:outerShdw>
          </a:effectLst>
        </p:spPr>
        <p:txBody>
          <a:bodyPr>
            <a:noAutofit/>
          </a:bodyPr>
          <a:lstStyle/>
          <a:p>
            <a:pPr marL="0" indent="0">
              <a:lnSpc>
                <a:spcPts val="500"/>
              </a:lnSpc>
              <a:buNone/>
            </a:pPr>
            <a:r>
              <a:rPr lang="en-US" sz="1600" dirty="0">
                <a:effectLst>
                  <a:outerShdw blurRad="38100" dist="38100" dir="2700000" algn="tl">
                    <a:srgbClr val="000000">
                      <a:alpha val="43137"/>
                    </a:srgbClr>
                  </a:outerShdw>
                </a:effectLst>
              </a:rPr>
              <a:t>Nuclear Information </a:t>
            </a:r>
          </a:p>
          <a:p>
            <a:pPr marL="0" indent="0">
              <a:lnSpc>
                <a:spcPts val="500"/>
              </a:lnSpc>
              <a:buNone/>
            </a:pPr>
            <a:r>
              <a:rPr lang="en-US" sz="1600" dirty="0">
                <a:effectLst>
                  <a:outerShdw blurRad="38100" dist="38100" dir="2700000" algn="tl">
                    <a:srgbClr val="000000">
                      <a:alpha val="43137"/>
                    </a:srgbClr>
                  </a:outerShdw>
                </a:effectLst>
              </a:rPr>
              <a:t>and Records Management </a:t>
            </a:r>
          </a:p>
          <a:p>
            <a:pPr marL="0" indent="0">
              <a:lnSpc>
                <a:spcPts val="500"/>
              </a:lnSpc>
              <a:buNone/>
            </a:pPr>
            <a:r>
              <a:rPr lang="en-US" sz="1600" dirty="0">
                <a:effectLst>
                  <a:outerShdw blurRad="38100" dist="38100" dir="2700000" algn="tl">
                    <a:srgbClr val="000000">
                      <a:alpha val="43137"/>
                    </a:srgbClr>
                  </a:outerShdw>
                </a:effectLst>
              </a:rPr>
              <a:t>Association</a:t>
            </a:r>
          </a:p>
        </p:txBody>
      </p:sp>
      <p:sp>
        <p:nvSpPr>
          <p:cNvPr id="2" name="Title 1"/>
          <p:cNvSpPr>
            <a:spLocks noGrp="1"/>
          </p:cNvSpPr>
          <p:nvPr>
            <p:ph type="ctrTitle" idx="4294967295"/>
          </p:nvPr>
        </p:nvSpPr>
        <p:spPr>
          <a:xfrm>
            <a:off x="6967307" y="4306379"/>
            <a:ext cx="2743200" cy="603250"/>
          </a:xfrm>
          <a:effectLst>
            <a:outerShdw blurRad="50800" dist="38100" dir="2700000" algn="tl" rotWithShape="0">
              <a:prstClr val="black">
                <a:alpha val="40000"/>
              </a:prstClr>
            </a:outerShdw>
          </a:effectLst>
        </p:spPr>
        <p:txBody>
          <a:bodyPr>
            <a:normAutofit fontScale="90000"/>
          </a:bodyPr>
          <a:lstStyle/>
          <a:p>
            <a:r>
              <a:rPr lang="en-US" sz="4900" b="1" dirty="0">
                <a:effectLst>
                  <a:outerShdw blurRad="38100" dist="38100" dir="2700000" algn="tl">
                    <a:srgbClr val="000000">
                      <a:alpha val="43137"/>
                    </a:srgbClr>
                  </a:outerShdw>
                </a:effectLst>
              </a:rPr>
              <a:t>NIRMA</a:t>
            </a:r>
            <a:r>
              <a:rPr lang="en-US" b="1" dirty="0">
                <a:effectLst>
                  <a:outerShdw blurRad="38100" dist="38100" dir="2700000" algn="tl">
                    <a:srgbClr val="000000">
                      <a:alpha val="43137"/>
                    </a:srgbClr>
                  </a:outerShdw>
                </a:effectLst>
              </a:rPr>
              <a:t>	</a:t>
            </a:r>
          </a:p>
        </p:txBody>
      </p:sp>
      <p:sp>
        <p:nvSpPr>
          <p:cNvPr id="5" name="Rectangle 4"/>
          <p:cNvSpPr/>
          <p:nvPr/>
        </p:nvSpPr>
        <p:spPr>
          <a:xfrm>
            <a:off x="3247103" y="636931"/>
            <a:ext cx="3717235" cy="777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NIRMA</a:t>
            </a:r>
          </a:p>
        </p:txBody>
      </p:sp>
      <p:sp>
        <p:nvSpPr>
          <p:cNvPr id="7" name="TextBox 6"/>
          <p:cNvSpPr txBox="1"/>
          <p:nvPr/>
        </p:nvSpPr>
        <p:spPr>
          <a:xfrm>
            <a:off x="5952468" y="931199"/>
            <a:ext cx="675570" cy="1246495"/>
          </a:xfrm>
          <a:prstGeom prst="rect">
            <a:avLst/>
          </a:prstGeom>
          <a:noFill/>
        </p:spPr>
        <p:txBody>
          <a:bodyPr vert="vert" wrap="none" rtlCol="0">
            <a:spAutoFit/>
          </a:bodyPr>
          <a:lstStyle/>
          <a:p>
            <a:pPr>
              <a:lnSpc>
                <a:spcPts val="1200"/>
              </a:lnSpc>
            </a:pPr>
            <a:r>
              <a:rPr lang="en-US" dirty="0">
                <a:solidFill>
                  <a:schemeClr val="bg2"/>
                </a:solidFill>
              </a:rPr>
              <a:t>NIRMA</a:t>
            </a:r>
          </a:p>
          <a:p>
            <a:pPr>
              <a:lnSpc>
                <a:spcPts val="1200"/>
              </a:lnSpc>
            </a:pPr>
            <a:r>
              <a:rPr lang="en-US" sz="1200" u="sng" dirty="0">
                <a:solidFill>
                  <a:srgbClr val="FF0000"/>
                </a:solidFill>
              </a:rPr>
              <a:t>nirma@nirma.org</a:t>
            </a:r>
          </a:p>
          <a:p>
            <a:pPr>
              <a:lnSpc>
                <a:spcPts val="1200"/>
              </a:lnSpc>
            </a:pPr>
            <a:endParaRPr lang="en-US" dirty="0">
              <a:solidFill>
                <a:schemeClr val="bg2"/>
              </a:solidFill>
            </a:endParaRPr>
          </a:p>
        </p:txBody>
      </p:sp>
      <p:sp>
        <p:nvSpPr>
          <p:cNvPr id="8" name="TextBox 7"/>
          <p:cNvSpPr txBox="1"/>
          <p:nvPr/>
        </p:nvSpPr>
        <p:spPr>
          <a:xfrm>
            <a:off x="3658548" y="1013324"/>
            <a:ext cx="1110176" cy="2662331"/>
          </a:xfrm>
          <a:prstGeom prst="rect">
            <a:avLst/>
          </a:prstGeom>
          <a:noFill/>
        </p:spPr>
        <p:txBody>
          <a:bodyPr vert="vert" wrap="none" rtlCol="0">
            <a:spAutoFit/>
          </a:bodyPr>
          <a:lstStyle/>
          <a:p>
            <a:pPr algn="ctr">
              <a:lnSpc>
                <a:spcPts val="1200"/>
              </a:lnSpc>
            </a:pPr>
            <a:r>
              <a:rPr lang="en-US" sz="1200" b="1" dirty="0">
                <a:solidFill>
                  <a:srgbClr val="FFC000"/>
                </a:solidFill>
              </a:rPr>
              <a:t>SAVE THE DATE</a:t>
            </a:r>
          </a:p>
          <a:p>
            <a:pPr algn="ctr">
              <a:lnSpc>
                <a:spcPts val="1200"/>
              </a:lnSpc>
            </a:pPr>
            <a:r>
              <a:rPr lang="en-US" sz="1200" dirty="0">
                <a:solidFill>
                  <a:srgbClr val="002060"/>
                </a:solidFill>
              </a:rPr>
              <a:t>Nuclear Information &amp; Records</a:t>
            </a:r>
          </a:p>
          <a:p>
            <a:pPr algn="ctr">
              <a:lnSpc>
                <a:spcPts val="1200"/>
              </a:lnSpc>
            </a:pPr>
            <a:r>
              <a:rPr lang="en-US" sz="1200" dirty="0">
                <a:solidFill>
                  <a:srgbClr val="002060"/>
                </a:solidFill>
              </a:rPr>
              <a:t>Management Symposium</a:t>
            </a:r>
          </a:p>
          <a:p>
            <a:pPr algn="ctr">
              <a:lnSpc>
                <a:spcPts val="1200"/>
              </a:lnSpc>
            </a:pPr>
            <a:r>
              <a:rPr lang="en-US" sz="1200" dirty="0">
                <a:solidFill>
                  <a:srgbClr val="002060"/>
                </a:solidFill>
              </a:rPr>
              <a:t>August  7 - 9, 2023</a:t>
            </a:r>
          </a:p>
          <a:p>
            <a:pPr algn="ctr">
              <a:lnSpc>
                <a:spcPts val="1200"/>
              </a:lnSpc>
            </a:pPr>
            <a:r>
              <a:rPr lang="en-US" sz="1200" dirty="0">
                <a:solidFill>
                  <a:schemeClr val="bg2"/>
                </a:solidFill>
              </a:rPr>
              <a:t>J W Marriott Resorts &amp; Spa at Summerlin</a:t>
            </a:r>
          </a:p>
          <a:p>
            <a:pPr algn="ctr">
              <a:lnSpc>
                <a:spcPts val="1200"/>
              </a:lnSpc>
            </a:pPr>
            <a:r>
              <a:rPr lang="en-US" sz="1200" dirty="0">
                <a:solidFill>
                  <a:schemeClr val="bg1">
                    <a:lumMod val="50000"/>
                    <a:lumOff val="50000"/>
                  </a:schemeClr>
                </a:solidFill>
              </a:rPr>
              <a:t>Las Vegas, </a:t>
            </a:r>
            <a:r>
              <a:rPr lang="en-US" sz="1200" dirty="0">
                <a:solidFill>
                  <a:schemeClr val="bg2"/>
                </a:solidFill>
              </a:rPr>
              <a:t>Nevada</a:t>
            </a:r>
          </a:p>
        </p:txBody>
      </p:sp>
      <p:sp>
        <p:nvSpPr>
          <p:cNvPr id="9" name="TextBox 8"/>
          <p:cNvSpPr txBox="1"/>
          <p:nvPr/>
        </p:nvSpPr>
        <p:spPr>
          <a:xfrm>
            <a:off x="154507" y="223284"/>
            <a:ext cx="3016992" cy="555536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b="1" dirty="0">
                <a:latin typeface="Calibri" panose="020F0502020204030204" pitchFamily="34" charset="0"/>
                <a:cs typeface="Arial" panose="020B0604020202020204" pitchFamily="34" charset="0"/>
              </a:rPr>
              <a:t>Membership</a:t>
            </a:r>
          </a:p>
          <a:p>
            <a:r>
              <a:rPr lang="en-US" sz="1250" dirty="0">
                <a:latin typeface="Calibri" panose="020F0502020204030204" pitchFamily="34" charset="0"/>
              </a:rPr>
              <a:t>As a NIRMA member, you will receive exclusive access to the full collection of our products and services.  Membership includes access to technical guidelines and position papers, proceedings from prior conferences, monthly email or magazine informational articles, and access to our web.  We have Business Units addressing technical publications, professional development, and membership needs.  By joining, it gives you access to NIRMA's members all over the world.</a:t>
            </a:r>
          </a:p>
          <a:p>
            <a:endParaRPr lang="en-US" sz="1250" dirty="0">
              <a:latin typeface="Calibri" panose="020F0502020204030204" pitchFamily="34" charset="0"/>
              <a:cs typeface="Arial" panose="020B0604020202020204" pitchFamily="34" charset="0"/>
            </a:endParaRPr>
          </a:p>
          <a:p>
            <a:r>
              <a:rPr lang="en-US" sz="1250" dirty="0">
                <a:latin typeface="Calibri" panose="020F0502020204030204" pitchFamily="34" charset="0"/>
                <a:cs typeface="Arial" panose="020B0604020202020204" pitchFamily="34" charset="0"/>
              </a:rPr>
              <a:t>Membership is granted by either registering for our Annual Symposium or by accessing our website at </a:t>
            </a:r>
            <a:r>
              <a:rPr lang="en-US" sz="1250" u="sng" dirty="0">
                <a:solidFill>
                  <a:srgbClr val="FF0000"/>
                </a:solidFill>
                <a:latin typeface="Calibri" panose="020F0502020204030204" pitchFamily="34" charset="0"/>
                <a:cs typeface="Arial" panose="020B0604020202020204" pitchFamily="34" charset="0"/>
              </a:rPr>
              <a:t>nirma.org</a:t>
            </a:r>
            <a:r>
              <a:rPr lang="en-US" sz="1250" dirty="0">
                <a:latin typeface="Calibri" panose="020F0502020204030204" pitchFamily="34" charset="0"/>
                <a:cs typeface="Arial" panose="020B0604020202020204" pitchFamily="34" charset="0"/>
              </a:rPr>
              <a:t>. The annual individual NIRMA membership is $325.  </a:t>
            </a:r>
          </a:p>
          <a:p>
            <a:endParaRPr lang="en-US" sz="1250" dirty="0">
              <a:latin typeface="Calibri" panose="020F0502020204030204" pitchFamily="34" charset="0"/>
              <a:cs typeface="Arial" panose="020B0604020202020204" pitchFamily="34" charset="0"/>
            </a:endParaRPr>
          </a:p>
          <a:p>
            <a:r>
              <a:rPr lang="en-US" sz="1250" b="1" dirty="0">
                <a:latin typeface="Calibri" panose="020F0502020204030204" pitchFamily="34" charset="0"/>
                <a:cs typeface="Arial" panose="020B0604020202020204" pitchFamily="34" charset="0"/>
              </a:rPr>
              <a:t>Join NIRMA today.</a:t>
            </a:r>
          </a:p>
          <a:p>
            <a:r>
              <a:rPr lang="en-US" sz="1250" dirty="0">
                <a:latin typeface="Calibri" panose="020F0502020204030204" pitchFamily="34" charset="0"/>
                <a:cs typeface="Arial" panose="020B0604020202020204" pitchFamily="34" charset="0"/>
              </a:rPr>
              <a:t>Develop innovative skills and learn what other businesses are practicing. Grow alongside your peers in the nuclear industry as Information and Records Management Professionals.</a:t>
            </a:r>
          </a:p>
          <a:p>
            <a:endParaRPr lang="en-US" sz="1250" dirty="0">
              <a:latin typeface="Calibri" panose="020F0502020204030204" pitchFamily="34" charset="0"/>
              <a:cs typeface="Arial" panose="020B0604020202020204" pitchFamily="34" charset="0"/>
            </a:endParaRPr>
          </a:p>
          <a:p>
            <a:pPr>
              <a:lnSpc>
                <a:spcPts val="1200"/>
              </a:lnSpc>
            </a:pPr>
            <a:endParaRPr lang="en-US" sz="1200" dirty="0">
              <a:latin typeface="Arial" panose="020B0604020202020204" pitchFamily="34" charset="0"/>
              <a:cs typeface="Arial" panose="020B0604020202020204" pitchFamily="34" charset="0"/>
            </a:endParaRPr>
          </a:p>
        </p:txBody>
      </p:sp>
      <p:sp>
        <p:nvSpPr>
          <p:cNvPr id="11" name="TextBox 10"/>
          <p:cNvSpPr txBox="1"/>
          <p:nvPr/>
        </p:nvSpPr>
        <p:spPr>
          <a:xfrm>
            <a:off x="245357" y="6333420"/>
            <a:ext cx="2848707" cy="113877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a:t>Contact information</a:t>
            </a:r>
          </a:p>
          <a:p>
            <a:pPr algn="ctr"/>
            <a:r>
              <a:rPr lang="en-US" sz="1200" dirty="0"/>
              <a:t>NIRMA Administrator</a:t>
            </a:r>
          </a:p>
          <a:p>
            <a:pPr algn="ctr"/>
            <a:r>
              <a:rPr lang="en-US" sz="1200" u="sng" dirty="0">
                <a:solidFill>
                  <a:srgbClr val="FF0000"/>
                </a:solidFill>
              </a:rPr>
              <a:t>nirma@nirma.org</a:t>
            </a:r>
          </a:p>
          <a:p>
            <a:pPr algn="ctr"/>
            <a:r>
              <a:rPr lang="en-US" sz="1200" dirty="0"/>
              <a:t>Go to </a:t>
            </a:r>
            <a:r>
              <a:rPr lang="en-US" sz="1200" u="sng" dirty="0">
                <a:solidFill>
                  <a:srgbClr val="FF0000"/>
                </a:solidFill>
              </a:rPr>
              <a:t>nirma.org</a:t>
            </a:r>
            <a:r>
              <a:rPr lang="en-US" sz="1200" dirty="0"/>
              <a:t> for Symposium updates and registration forms.</a:t>
            </a:r>
          </a:p>
        </p:txBody>
      </p:sp>
      <p:sp>
        <p:nvSpPr>
          <p:cNvPr id="23" name="Subtitle 2"/>
          <p:cNvSpPr txBox="1">
            <a:spLocks/>
          </p:cNvSpPr>
          <p:nvPr/>
        </p:nvSpPr>
        <p:spPr>
          <a:xfrm>
            <a:off x="7014197" y="6797451"/>
            <a:ext cx="3148012" cy="869950"/>
          </a:xfrm>
          <a:prstGeom prst="rect">
            <a:avLst/>
          </a:prstGeom>
        </p:spPr>
        <p:txBody>
          <a:bodyPr vert="horz" lIns="101882" tIns="50941" rIns="101882" bIns="50941" rtlCol="0">
            <a:noAutofit/>
          </a:bodyPr>
          <a:lstStyle>
            <a:lvl1pPr marL="0" indent="0" algn="l" defTabSz="1018824" rtl="0" eaLnBrk="1" latinLnBrk="0" hangingPunct="1">
              <a:spcBef>
                <a:spcPts val="1337"/>
              </a:spcBef>
              <a:spcAft>
                <a:spcPts val="0"/>
              </a:spcAft>
              <a:buClr>
                <a:schemeClr val="accent5"/>
              </a:buClr>
              <a:buFont typeface="Arial" pitchFamily="34" charset="0"/>
              <a:buNone/>
              <a:defRPr sz="2000" b="0" i="0" kern="1200" cap="none" spc="33" baseline="0">
                <a:solidFill>
                  <a:schemeClr val="tx1"/>
                </a:solidFill>
                <a:latin typeface="+mn-lt"/>
                <a:ea typeface="+mn-ea"/>
                <a:cs typeface="Tahoma" pitchFamily="34" charset="0"/>
              </a:defRPr>
            </a:lvl1pPr>
            <a:lvl2pPr marL="191030" indent="-191030"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2pPr>
            <a:lvl3pPr marL="383829" indent="-183954"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3pPr>
            <a:lvl4pPr marL="576626" indent="-189261"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4pPr>
            <a:lvl5pPr marL="767656" indent="-192799"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5pPr>
            <a:lvl6pPr marL="967883"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6pPr>
            <a:lvl7pPr marL="1192025"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7pPr>
            <a:lvl8pPr marL="1385601"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8pPr>
            <a:lvl9pPr marL="1568990"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9pPr>
          </a:lstStyle>
          <a:p>
            <a:pPr>
              <a:lnSpc>
                <a:spcPts val="1200"/>
              </a:lnSpc>
              <a:spcBef>
                <a:spcPts val="0"/>
              </a:spcBef>
            </a:pPr>
            <a:r>
              <a:rPr lang="en-US" sz="1000" b="1" i="1" dirty="0"/>
              <a:t>Leading the Way in Nuclear</a:t>
            </a:r>
          </a:p>
          <a:p>
            <a:pPr>
              <a:lnSpc>
                <a:spcPts val="1200"/>
              </a:lnSpc>
              <a:spcBef>
                <a:spcPts val="0"/>
              </a:spcBef>
            </a:pPr>
            <a:r>
              <a:rPr lang="en-US" sz="1000" b="1" i="1" dirty="0"/>
              <a:t>Information and Records</a:t>
            </a:r>
          </a:p>
          <a:p>
            <a:pPr>
              <a:lnSpc>
                <a:spcPts val="1200"/>
              </a:lnSpc>
              <a:spcBef>
                <a:spcPts val="0"/>
              </a:spcBef>
            </a:pPr>
            <a:r>
              <a:rPr lang="en-US" sz="1000" b="1" i="1" dirty="0"/>
              <a:t>Management – Now</a:t>
            </a:r>
          </a:p>
          <a:p>
            <a:pPr>
              <a:lnSpc>
                <a:spcPts val="1200"/>
              </a:lnSpc>
              <a:spcBef>
                <a:spcPts val="0"/>
              </a:spcBef>
            </a:pPr>
            <a:r>
              <a:rPr lang="en-US" sz="1000" b="1" i="1" dirty="0"/>
              <a:t>And in the Future</a:t>
            </a:r>
          </a:p>
        </p:txBody>
      </p:sp>
      <p:sp>
        <p:nvSpPr>
          <p:cNvPr id="27" name="Subtitle 2">
            <a:extLst>
              <a:ext uri="{FF2B5EF4-FFF2-40B4-BE49-F238E27FC236}">
                <a16:creationId xmlns:a16="http://schemas.microsoft.com/office/drawing/2014/main" id="{D950D384-43F2-4945-A71E-7EDF29088A0A}"/>
              </a:ext>
            </a:extLst>
          </p:cNvPr>
          <p:cNvSpPr txBox="1">
            <a:spLocks/>
          </p:cNvSpPr>
          <p:nvPr/>
        </p:nvSpPr>
        <p:spPr>
          <a:xfrm>
            <a:off x="7014197" y="6074036"/>
            <a:ext cx="3148012" cy="332050"/>
          </a:xfrm>
          <a:prstGeom prst="rect">
            <a:avLst/>
          </a:prstGeom>
          <a:effectLst>
            <a:outerShdw blurRad="50800" dist="38100" dir="2700000" algn="tl" rotWithShape="0">
              <a:prstClr val="black">
                <a:alpha val="40000"/>
              </a:prstClr>
            </a:outerShdw>
          </a:effectLst>
        </p:spPr>
        <p:txBody>
          <a:bodyPr vert="horz" lIns="101882" tIns="50941" rIns="101882" bIns="50941" rtlCol="0">
            <a:noAutofit/>
          </a:bodyPr>
          <a:lstStyle>
            <a:lvl1pPr marL="0" indent="0" algn="l" defTabSz="1018824" rtl="0" eaLnBrk="1" latinLnBrk="0" hangingPunct="1">
              <a:spcBef>
                <a:spcPts val="1337"/>
              </a:spcBef>
              <a:spcAft>
                <a:spcPts val="0"/>
              </a:spcAft>
              <a:buClr>
                <a:schemeClr val="accent5"/>
              </a:buClr>
              <a:buFont typeface="Arial" pitchFamily="34" charset="0"/>
              <a:buNone/>
              <a:defRPr sz="2000" b="0" i="0" kern="1200" cap="none" spc="33" baseline="0">
                <a:solidFill>
                  <a:schemeClr val="tx1"/>
                </a:solidFill>
                <a:latin typeface="+mn-lt"/>
                <a:ea typeface="+mn-ea"/>
                <a:cs typeface="Tahoma" pitchFamily="34" charset="0"/>
              </a:defRPr>
            </a:lvl1pPr>
            <a:lvl2pPr marL="191030" indent="-191030"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2pPr>
            <a:lvl3pPr marL="383829" indent="-183954"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3pPr>
            <a:lvl4pPr marL="576626" indent="-189261"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4pPr>
            <a:lvl5pPr marL="767656" indent="-192799"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Tahoma" pitchFamily="34" charset="0"/>
              </a:defRPr>
            </a:lvl5pPr>
            <a:lvl6pPr marL="967883"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6pPr>
            <a:lvl7pPr marL="1192025"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7pPr>
            <a:lvl8pPr marL="1385601"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8pPr>
            <a:lvl9pPr marL="1568990" indent="-193577" algn="l" defTabSz="1018824" rtl="0" eaLnBrk="1" latinLnBrk="0" hangingPunct="1">
              <a:spcBef>
                <a:spcPts val="669"/>
              </a:spcBef>
              <a:buClr>
                <a:schemeClr val="accent1"/>
              </a:buClr>
              <a:buFont typeface="Arial" pitchFamily="34" charset="0"/>
              <a:buChar char="•"/>
              <a:defRPr sz="1800" kern="1200">
                <a:solidFill>
                  <a:schemeClr val="tx1"/>
                </a:solidFill>
                <a:latin typeface="+mn-lt"/>
                <a:ea typeface="+mn-ea"/>
                <a:cs typeface="+mn-cs"/>
              </a:defRPr>
            </a:lvl9pPr>
          </a:lstStyle>
          <a:p>
            <a:pPr>
              <a:lnSpc>
                <a:spcPts val="500"/>
              </a:lnSpc>
            </a:pPr>
            <a:r>
              <a:rPr lang="en-US" sz="2400" dirty="0">
                <a:effectLst>
                  <a:outerShdw blurRad="38100" dist="38100" dir="2700000" algn="tl">
                    <a:srgbClr val="000000">
                      <a:alpha val="43137"/>
                    </a:srgbClr>
                  </a:outerShdw>
                </a:effectLst>
              </a:rPr>
              <a:t>Business Units</a:t>
            </a:r>
          </a:p>
        </p:txBody>
      </p:sp>
      <p:cxnSp>
        <p:nvCxnSpPr>
          <p:cNvPr id="29" name="Straight Connector 28">
            <a:extLst>
              <a:ext uri="{FF2B5EF4-FFF2-40B4-BE49-F238E27FC236}">
                <a16:creationId xmlns:a16="http://schemas.microsoft.com/office/drawing/2014/main" id="{F022E125-256F-4F4E-936F-ECCA983A6825}"/>
              </a:ext>
            </a:extLst>
          </p:cNvPr>
          <p:cNvCxnSpPr/>
          <p:nvPr/>
        </p:nvCxnSpPr>
        <p:spPr>
          <a:xfrm flipH="1">
            <a:off x="7003725" y="4186839"/>
            <a:ext cx="2921188" cy="79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626B0253-B00D-403A-8F9A-1471FBFB1A61}"/>
              </a:ext>
            </a:extLst>
          </p:cNvPr>
          <p:cNvCxnSpPr/>
          <p:nvPr/>
        </p:nvCxnSpPr>
        <p:spPr>
          <a:xfrm flipH="1">
            <a:off x="6999839" y="5627180"/>
            <a:ext cx="2921188" cy="795"/>
          </a:xfrm>
          <a:prstGeom prst="line">
            <a:avLst/>
          </a:prstGeom>
          <a:ln/>
        </p:spPr>
        <p:style>
          <a:lnRef idx="3">
            <a:schemeClr val="accent2"/>
          </a:lnRef>
          <a:fillRef idx="0">
            <a:schemeClr val="accent2"/>
          </a:fillRef>
          <a:effectRef idx="2">
            <a:schemeClr val="accent2"/>
          </a:effectRef>
          <a:fontRef idx="minor">
            <a:schemeClr val="tx1"/>
          </a:fontRef>
        </p:style>
      </p:cxnSp>
      <p:pic>
        <p:nvPicPr>
          <p:cNvPr id="12" name="Picture 11" descr="A blue and white logo&#10;&#10;Description automatically generated with medium confidence">
            <a:extLst>
              <a:ext uri="{FF2B5EF4-FFF2-40B4-BE49-F238E27FC236}">
                <a16:creationId xmlns:a16="http://schemas.microsoft.com/office/drawing/2014/main" id="{260E4533-FF39-D2B6-8EF0-3ACDEC45AF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357" y="5428205"/>
            <a:ext cx="2592941" cy="648235"/>
          </a:xfrm>
          <a:prstGeom prst="rect">
            <a:avLst/>
          </a:prstGeom>
        </p:spPr>
      </p:pic>
      <p:pic>
        <p:nvPicPr>
          <p:cNvPr id="16" name="Picture 15" descr="A blue and white logo&#10;&#10;Description automatically generated with medium confidence">
            <a:extLst>
              <a:ext uri="{FF2B5EF4-FFF2-40B4-BE49-F238E27FC236}">
                <a16:creationId xmlns:a16="http://schemas.microsoft.com/office/drawing/2014/main" id="{BE3A8787-11E1-4994-86E4-763037F0B6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6898" y="7222076"/>
            <a:ext cx="1564130" cy="391032"/>
          </a:xfrm>
          <a:prstGeom prst="rect">
            <a:avLst/>
          </a:prstGeom>
        </p:spPr>
      </p:pic>
    </p:spTree>
    <p:extLst>
      <p:ext uri="{BB962C8B-B14F-4D97-AF65-F5344CB8AC3E}">
        <p14:creationId xmlns:p14="http://schemas.microsoft.com/office/powerpoint/2010/main" val="352104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1F5DA1"/>
        </a:solidFill>
        <a:effectLst/>
      </p:bgPr>
    </p:bg>
    <p:spTree>
      <p:nvGrpSpPr>
        <p:cNvPr id="1" name=""/>
        <p:cNvGrpSpPr/>
        <p:nvPr/>
      </p:nvGrpSpPr>
      <p:grpSpPr>
        <a:xfrm>
          <a:off x="0" y="0"/>
          <a:ext cx="0" cy="0"/>
          <a:chOff x="0" y="0"/>
          <a:chExt cx="0" cy="0"/>
        </a:xfrm>
      </p:grpSpPr>
      <p:sp>
        <p:nvSpPr>
          <p:cNvPr id="26" name="TextBox 25"/>
          <p:cNvSpPr txBox="1"/>
          <p:nvPr/>
        </p:nvSpPr>
        <p:spPr>
          <a:xfrm>
            <a:off x="3586330" y="1346737"/>
            <a:ext cx="3160452" cy="3739485"/>
          </a:xfrm>
          <a:prstGeom prst="rect">
            <a:avLst/>
          </a:prstGeom>
          <a:solidFill>
            <a:srgbClr val="1F5DA1"/>
          </a:solidFill>
          <a:effectLst>
            <a:outerShdw blurRad="50800" dist="38100" dir="2700000" sx="182000" sy="182000" algn="tl" rotWithShape="0">
              <a:prstClr val="black">
                <a:alpha val="0"/>
              </a:prstClr>
            </a:outerShdw>
          </a:effectLst>
        </p:spPr>
        <p:txBody>
          <a:bodyPr wrap="square" rtlCol="0">
            <a:spAutoFit/>
          </a:bodyPr>
          <a:lstStyle/>
          <a:p>
            <a:r>
              <a:rPr lang="en-US" sz="1600" b="1" dirty="0">
                <a:solidFill>
                  <a:schemeClr val="bg1"/>
                </a:solidFill>
              </a:rPr>
              <a:t>Purpose</a:t>
            </a:r>
          </a:p>
          <a:p>
            <a:r>
              <a:rPr lang="en-US" sz="1100" dirty="0">
                <a:solidFill>
                  <a:schemeClr val="bg1"/>
                </a:solidFill>
              </a:rPr>
              <a:t>The primary purpose of the Membership and Marketing (M&amp;M) Business Unit is to provide information  on NIRMA to the current NIRMA membership as well as reach out to the nuclear industry in both private and government organizations, marketing and promoting the benefits of the NIRMA organization. Building the NIRMA organization by bringing on new members from every avenue making the NIRMA organization robust and diverse with the knowledge each member brings on board to share with the whole NIRMA organization. </a:t>
            </a:r>
          </a:p>
          <a:p>
            <a:r>
              <a:rPr lang="en-US" sz="1600" b="1" dirty="0">
                <a:solidFill>
                  <a:schemeClr val="bg1"/>
                </a:solidFill>
              </a:rPr>
              <a:t>Scope</a:t>
            </a:r>
          </a:p>
          <a:p>
            <a:r>
              <a:rPr lang="en-US" sz="1100" dirty="0">
                <a:solidFill>
                  <a:schemeClr val="bg1"/>
                </a:solidFill>
              </a:rPr>
              <a:t>To effectively provide good communication to NIRMA  members on the news and information regarding the NIRMA organization, as well as marketing the NIRMA organization to the nuclear industry to  build the membership and promote information management.  </a:t>
            </a:r>
          </a:p>
          <a:p>
            <a:endParaRPr lang="en-US" sz="700" dirty="0">
              <a:solidFill>
                <a:schemeClr val="bg1"/>
              </a:solidFill>
            </a:endParaRPr>
          </a:p>
        </p:txBody>
      </p:sp>
      <p:sp>
        <p:nvSpPr>
          <p:cNvPr id="15" name="Rectangle 14"/>
          <p:cNvSpPr/>
          <p:nvPr/>
        </p:nvSpPr>
        <p:spPr>
          <a:xfrm>
            <a:off x="3385429" y="0"/>
            <a:ext cx="3306725" cy="777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NIRMA</a:t>
            </a:r>
          </a:p>
        </p:txBody>
      </p:sp>
      <p:pic>
        <p:nvPicPr>
          <p:cNvPr id="29" name="Picture 4" descr="C:\Users\kubeckng\AppData\Local\Microsoft\Windows\Temporary Internet Files\Content.IE5\92AV7EGI\MP90043093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350" t="12285" r="21060" b="15285"/>
          <a:stretch/>
        </p:blipFill>
        <p:spPr bwMode="auto">
          <a:xfrm>
            <a:off x="2399591" y="7363837"/>
            <a:ext cx="354597" cy="342069"/>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65379" y="7322696"/>
            <a:ext cx="727810" cy="415498"/>
          </a:xfrm>
          <a:prstGeom prst="rect">
            <a:avLst/>
          </a:prstGeom>
          <a:noFill/>
        </p:spPr>
        <p:txBody>
          <a:bodyPr wrap="square" rtlCol="0">
            <a:spAutoFit/>
          </a:bodyPr>
          <a:lstStyle/>
          <a:p>
            <a:pPr algn="ctr"/>
            <a:r>
              <a:rPr lang="en-US" sz="700" dirty="0">
                <a:solidFill>
                  <a:schemeClr val="bg1"/>
                </a:solidFill>
                <a:latin typeface="Arial" panose="020B0604020202020204" pitchFamily="34" charset="0"/>
                <a:cs typeface="Arial" panose="020B0604020202020204" pitchFamily="34" charset="0"/>
              </a:rPr>
              <a:t>NIRMA BU </a:t>
            </a:r>
          </a:p>
          <a:p>
            <a:pPr algn="ctr"/>
            <a:r>
              <a:rPr lang="en-US" sz="700" dirty="0">
                <a:solidFill>
                  <a:schemeClr val="bg1"/>
                </a:solidFill>
                <a:latin typeface="Arial" panose="020B0604020202020204" pitchFamily="34" charset="0"/>
                <a:cs typeface="Arial" panose="020B0604020202020204" pitchFamily="34" charset="0"/>
              </a:rPr>
              <a:t>Tri-fold </a:t>
            </a:r>
            <a:br>
              <a:rPr lang="en-US" sz="700" dirty="0">
                <a:solidFill>
                  <a:schemeClr val="bg1"/>
                </a:solidFill>
                <a:latin typeface="Arial" panose="020B0604020202020204" pitchFamily="34" charset="0"/>
                <a:cs typeface="Arial" panose="020B0604020202020204" pitchFamily="34" charset="0"/>
              </a:rPr>
            </a:br>
            <a:r>
              <a:rPr lang="en-US" sz="700" dirty="0">
                <a:solidFill>
                  <a:schemeClr val="bg1"/>
                </a:solidFill>
                <a:latin typeface="Arial" panose="020B0604020202020204" pitchFamily="34" charset="0"/>
                <a:cs typeface="Arial" panose="020B0604020202020204" pitchFamily="34" charset="0"/>
              </a:rPr>
              <a:t>Rev 0 05.22</a:t>
            </a:r>
          </a:p>
        </p:txBody>
      </p:sp>
      <p:sp>
        <p:nvSpPr>
          <p:cNvPr id="11" name="Rectangle 10">
            <a:extLst>
              <a:ext uri="{FF2B5EF4-FFF2-40B4-BE49-F238E27FC236}">
                <a16:creationId xmlns:a16="http://schemas.microsoft.com/office/drawing/2014/main" id="{F46B104B-9246-4BD8-82B2-838D37949840}"/>
              </a:ext>
            </a:extLst>
          </p:cNvPr>
          <p:cNvSpPr/>
          <p:nvPr/>
        </p:nvSpPr>
        <p:spPr>
          <a:xfrm>
            <a:off x="3494683" y="560319"/>
            <a:ext cx="3088216" cy="898994"/>
          </a:xfrm>
          <a:prstGeom prst="rect">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Membership &amp; Marketing (M&amp;M) Business Unit </a:t>
            </a:r>
          </a:p>
        </p:txBody>
      </p:sp>
      <p:sp>
        <p:nvSpPr>
          <p:cNvPr id="13" name="Rectangle 12">
            <a:extLst>
              <a:ext uri="{FF2B5EF4-FFF2-40B4-BE49-F238E27FC236}">
                <a16:creationId xmlns:a16="http://schemas.microsoft.com/office/drawing/2014/main" id="{F5CCB1D9-CB96-4AD8-9EA7-3BE8A656FA90}"/>
              </a:ext>
            </a:extLst>
          </p:cNvPr>
          <p:cNvSpPr/>
          <p:nvPr/>
        </p:nvSpPr>
        <p:spPr>
          <a:xfrm>
            <a:off x="94724" y="560318"/>
            <a:ext cx="3181450" cy="916217"/>
          </a:xfrm>
          <a:prstGeom prst="rect">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Regulations &amp; Information Management Business Unit (RIMBU) </a:t>
            </a:r>
          </a:p>
        </p:txBody>
      </p:sp>
      <p:sp>
        <p:nvSpPr>
          <p:cNvPr id="14" name="Rectangle 13">
            <a:extLst>
              <a:ext uri="{FF2B5EF4-FFF2-40B4-BE49-F238E27FC236}">
                <a16:creationId xmlns:a16="http://schemas.microsoft.com/office/drawing/2014/main" id="{34333AE6-38E9-49F1-84EA-905E0985D351}"/>
              </a:ext>
            </a:extLst>
          </p:cNvPr>
          <p:cNvSpPr/>
          <p:nvPr/>
        </p:nvSpPr>
        <p:spPr>
          <a:xfrm>
            <a:off x="6838490" y="560319"/>
            <a:ext cx="3088216" cy="898994"/>
          </a:xfrm>
          <a:prstGeom prst="rect">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Professional Development (PDBU) Business Unit </a:t>
            </a:r>
          </a:p>
        </p:txBody>
      </p:sp>
      <p:sp>
        <p:nvSpPr>
          <p:cNvPr id="2" name="TextBox 1">
            <a:extLst>
              <a:ext uri="{FF2B5EF4-FFF2-40B4-BE49-F238E27FC236}">
                <a16:creationId xmlns:a16="http://schemas.microsoft.com/office/drawing/2014/main" id="{6BAC0C9E-E2CE-45CB-BE8C-56D622274CD1}"/>
              </a:ext>
            </a:extLst>
          </p:cNvPr>
          <p:cNvSpPr txBox="1"/>
          <p:nvPr/>
        </p:nvSpPr>
        <p:spPr>
          <a:xfrm>
            <a:off x="3425406" y="1476535"/>
            <a:ext cx="3237490" cy="6324808"/>
          </a:xfrm>
          <a:prstGeom prst="rect">
            <a:avLst/>
          </a:prstGeom>
          <a:noFill/>
        </p:spPr>
        <p:txBody>
          <a:bodyPr wrap="square" rtlCol="0">
            <a:spAutoFit/>
          </a:bodyPr>
          <a:lstStyle/>
          <a:p>
            <a:r>
              <a:rPr lang="en-US" sz="1400" b="1" dirty="0">
                <a:solidFill>
                  <a:schemeClr val="bg1"/>
                </a:solidFill>
                <a:latin typeface="Calibri" panose="020F0502020204030204" pitchFamily="34" charset="0"/>
                <a:cs typeface="Calibri" panose="020F0502020204030204" pitchFamily="34" charset="0"/>
              </a:rPr>
              <a:t>Purpose</a:t>
            </a:r>
            <a:endParaRPr lang="en-US" sz="1600" b="1" dirty="0">
              <a:solidFill>
                <a:schemeClr val="bg1"/>
              </a:solidFill>
              <a:latin typeface="Calibri" panose="020F0502020204030204" pitchFamily="34" charset="0"/>
              <a:cs typeface="Calibri" panose="020F0502020204030204" pitchFamily="34" charset="0"/>
            </a:endParaRPr>
          </a:p>
          <a:p>
            <a:r>
              <a:rPr lang="en-US" sz="1100" dirty="0">
                <a:solidFill>
                  <a:schemeClr val="bg1"/>
                </a:solidFill>
                <a:latin typeface="Calibri" panose="020F0502020204030204" pitchFamily="34" charset="0"/>
                <a:cs typeface="Calibri" panose="020F0502020204030204" pitchFamily="34" charset="0"/>
              </a:rPr>
              <a:t>The primary purpose of the M&amp;M Business Unit is to provide information about NIRMA to the current NIRMA membership as well as reach out to the nuclear industry in both private and government organizations, marketing and promoting the benefits of the NIRMA organization. M&amp;M helps build the NIRMA organization by bringing on new members from every avenue making the NIRMA organization robust and diverse with the knowledge each member brings on board to share with the whole NIRMA organization. </a:t>
            </a:r>
          </a:p>
          <a:p>
            <a:endParaRPr lang="en-US" sz="1100" dirty="0">
              <a:solidFill>
                <a:schemeClr val="bg1"/>
              </a:solidFill>
              <a:latin typeface="Calibri" panose="020F0502020204030204" pitchFamily="34" charset="0"/>
              <a:cs typeface="Calibri" panose="020F0502020204030204" pitchFamily="34" charset="0"/>
            </a:endParaRPr>
          </a:p>
          <a:p>
            <a:endParaRPr lang="en-US" sz="1100" dirty="0">
              <a:solidFill>
                <a:schemeClr val="bg1"/>
              </a:solidFill>
              <a:latin typeface="Calibri" panose="020F0502020204030204" pitchFamily="34" charset="0"/>
              <a:cs typeface="Calibri" panose="020F0502020204030204" pitchFamily="34" charset="0"/>
            </a:endParaRPr>
          </a:p>
          <a:p>
            <a:endParaRPr lang="en-US" sz="800" dirty="0">
              <a:solidFill>
                <a:schemeClr val="bg1"/>
              </a:solidFill>
              <a:latin typeface="Calibri" panose="020F0502020204030204" pitchFamily="34" charset="0"/>
              <a:cs typeface="Calibri" panose="020F0502020204030204" pitchFamily="34" charset="0"/>
            </a:endParaRPr>
          </a:p>
          <a:p>
            <a:r>
              <a:rPr lang="en-US" sz="1400" b="1" dirty="0">
                <a:solidFill>
                  <a:schemeClr val="bg1"/>
                </a:solidFill>
                <a:latin typeface="Calibri" panose="020F0502020204030204" pitchFamily="34" charset="0"/>
                <a:cs typeface="Calibri" panose="020F0502020204030204" pitchFamily="34" charset="0"/>
              </a:rPr>
              <a:t>Objectives</a:t>
            </a:r>
            <a:endParaRPr lang="en-US" sz="1600" b="1" dirty="0">
              <a:solidFill>
                <a:schemeClr val="bg1"/>
              </a:solidFill>
              <a:latin typeface="Calibri" panose="020F0502020204030204" pitchFamily="34" charset="0"/>
              <a:cs typeface="Calibri" panose="020F0502020204030204" pitchFamily="34" charset="0"/>
            </a:endParaRPr>
          </a:p>
          <a:p>
            <a:pPr marL="171450" indent="-171450">
              <a:buFontTx/>
              <a:buChar char="-"/>
            </a:pPr>
            <a:r>
              <a:rPr lang="en-US" sz="1100" dirty="0">
                <a:solidFill>
                  <a:schemeClr val="bg1"/>
                </a:solidFill>
                <a:latin typeface="Calibri" panose="020F0502020204030204" pitchFamily="34" charset="0"/>
                <a:cs typeface="Calibri" panose="020F0502020204030204" pitchFamily="34" charset="0"/>
              </a:rPr>
              <a:t>Promote the NIRMA organization in the educational, private, and government arenas in support of nuclear activities</a:t>
            </a:r>
          </a:p>
          <a:p>
            <a:pPr marL="171450" indent="-171450">
              <a:buFontTx/>
              <a:buChar char="-"/>
            </a:pPr>
            <a:r>
              <a:rPr lang="en-US" sz="1100" dirty="0">
                <a:solidFill>
                  <a:schemeClr val="bg1"/>
                </a:solidFill>
                <a:latin typeface="Calibri" panose="020F0502020204030204" pitchFamily="34" charset="0"/>
                <a:cs typeface="Calibri" panose="020F0502020204030204" pitchFamily="34" charset="0"/>
              </a:rPr>
              <a:t>Increase the membership of the NIRMA organization </a:t>
            </a:r>
          </a:p>
          <a:p>
            <a:pPr marL="171450" indent="-171450">
              <a:buFontTx/>
              <a:buChar char="-"/>
            </a:pPr>
            <a:r>
              <a:rPr lang="en-US" sz="1100" dirty="0">
                <a:solidFill>
                  <a:schemeClr val="bg1"/>
                </a:solidFill>
                <a:latin typeface="Calibri" panose="020F0502020204030204" pitchFamily="34" charset="0"/>
                <a:cs typeface="Calibri" panose="020F0502020204030204" pitchFamily="34" charset="0"/>
              </a:rPr>
              <a:t>Promote and market the annual Nuclear Symposium</a:t>
            </a:r>
          </a:p>
          <a:p>
            <a:pPr marL="171450" indent="-171450">
              <a:buFontTx/>
              <a:buChar char="-"/>
            </a:pPr>
            <a:r>
              <a:rPr lang="en-US" sz="1100" dirty="0">
                <a:solidFill>
                  <a:schemeClr val="bg1"/>
                </a:solidFill>
                <a:latin typeface="Calibri" panose="020F0502020204030204" pitchFamily="34" charset="0"/>
                <a:cs typeface="Calibri" panose="020F0502020204030204" pitchFamily="34" charset="0"/>
              </a:rPr>
              <a:t>Generate the monthly NIRMA email for distribution to the membership</a:t>
            </a:r>
          </a:p>
          <a:p>
            <a:pPr marL="171450" indent="-171450">
              <a:buFontTx/>
              <a:buChar char="-"/>
            </a:pPr>
            <a:r>
              <a:rPr lang="en-US" sz="1100" dirty="0">
                <a:solidFill>
                  <a:schemeClr val="bg1"/>
                </a:solidFill>
                <a:latin typeface="Calibri" panose="020F0502020204030204" pitchFamily="34" charset="0"/>
                <a:cs typeface="Calibri" panose="020F0502020204030204" pitchFamily="34" charset="0"/>
              </a:rPr>
              <a:t>Ensure M&amp;M activities are communicated to the NIRMA Board of Directors in accordance with Operating Practices and Policy documents</a:t>
            </a:r>
          </a:p>
          <a:p>
            <a:pPr marL="171450" indent="-171450">
              <a:buFontTx/>
              <a:buChar char="-"/>
            </a:pPr>
            <a:r>
              <a:rPr lang="en-US" sz="1100" dirty="0">
                <a:solidFill>
                  <a:schemeClr val="bg1"/>
                </a:solidFill>
                <a:latin typeface="Calibri" panose="020F0502020204030204" pitchFamily="34" charset="0"/>
                <a:cs typeface="Calibri" panose="020F0502020204030204" pitchFamily="34" charset="0"/>
              </a:rPr>
              <a:t>Support NIRMA SharePoint site, collaboration areas and NIRMA’s social media presence </a:t>
            </a:r>
          </a:p>
          <a:p>
            <a:endParaRPr lang="en-US" sz="800" dirty="0">
              <a:solidFill>
                <a:schemeClr val="bg1"/>
              </a:solidFill>
              <a:latin typeface="Calibri" panose="020F0502020204030204" pitchFamily="34" charset="0"/>
              <a:cs typeface="Calibri" panose="020F0502020204030204" pitchFamily="34" charset="0"/>
            </a:endParaRPr>
          </a:p>
          <a:p>
            <a:r>
              <a:rPr lang="en-US" sz="1100" u="sng" dirty="0">
                <a:solidFill>
                  <a:schemeClr val="bg1"/>
                </a:solidFill>
                <a:latin typeface="Calibri" panose="020F0502020204030204" pitchFamily="34" charset="0"/>
                <a:cs typeface="Calibri" panose="020F0502020204030204" pitchFamily="34" charset="0"/>
              </a:rPr>
              <a:t>M&amp;M meets the 1</a:t>
            </a:r>
            <a:r>
              <a:rPr lang="en-US" sz="1100" u="sng" baseline="30000" dirty="0">
                <a:solidFill>
                  <a:schemeClr val="bg1"/>
                </a:solidFill>
                <a:latin typeface="Calibri" panose="020F0502020204030204" pitchFamily="34" charset="0"/>
                <a:cs typeface="Calibri" panose="020F0502020204030204" pitchFamily="34" charset="0"/>
              </a:rPr>
              <a:t>st</a:t>
            </a:r>
            <a:r>
              <a:rPr lang="en-US" sz="1100" u="sng" dirty="0">
                <a:solidFill>
                  <a:schemeClr val="bg1"/>
                </a:solidFill>
                <a:latin typeface="Calibri" panose="020F0502020204030204" pitchFamily="34" charset="0"/>
                <a:cs typeface="Calibri" panose="020F0502020204030204" pitchFamily="34" charset="0"/>
              </a:rPr>
              <a:t> Wednesday of every month.</a:t>
            </a:r>
          </a:p>
          <a:p>
            <a:endParaRPr lang="en-US" sz="800" dirty="0">
              <a:solidFill>
                <a:schemeClr val="bg1"/>
              </a:solidFill>
              <a:latin typeface="Calibri" panose="020F0502020204030204" pitchFamily="34" charset="0"/>
              <a:cs typeface="Calibri" panose="020F0502020204030204" pitchFamily="34" charset="0"/>
            </a:endParaRPr>
          </a:p>
          <a:p>
            <a:r>
              <a:rPr lang="en-US" sz="1400" b="1" dirty="0">
                <a:solidFill>
                  <a:schemeClr val="bg1"/>
                </a:solidFill>
                <a:latin typeface="Calibri" panose="020F0502020204030204" pitchFamily="34" charset="0"/>
                <a:cs typeface="Calibri" panose="020F0502020204030204" pitchFamily="34" charset="0"/>
              </a:rPr>
              <a:t>Business Unit Leaders</a:t>
            </a:r>
            <a:r>
              <a:rPr lang="en-US" sz="1200" b="1" dirty="0">
                <a:solidFill>
                  <a:schemeClr val="bg1"/>
                </a:solidFill>
                <a:latin typeface="Calibri" panose="020F0502020204030204" pitchFamily="34" charset="0"/>
                <a:cs typeface="Calibri" panose="020F0502020204030204" pitchFamily="34" charset="0"/>
              </a:rPr>
              <a:t>:</a:t>
            </a:r>
          </a:p>
          <a:p>
            <a:r>
              <a:rPr lang="en-US" sz="1100" dirty="0">
                <a:solidFill>
                  <a:schemeClr val="bg1"/>
                </a:solidFill>
                <a:latin typeface="Calibri" panose="020F0502020204030204" pitchFamily="34" charset="0"/>
                <a:cs typeface="Calibri" panose="020F0502020204030204" pitchFamily="34" charset="0"/>
              </a:rPr>
              <a:t>Director, Devin Cote</a:t>
            </a:r>
          </a:p>
          <a:p>
            <a:r>
              <a:rPr lang="en-US" sz="1100" dirty="0">
                <a:solidFill>
                  <a:schemeClr val="bg1"/>
                </a:solidFill>
                <a:latin typeface="Calibri" panose="020F0502020204030204" pitchFamily="34" charset="0"/>
                <a:cs typeface="Calibri" panose="020F0502020204030204" pitchFamily="34" charset="0"/>
              </a:rPr>
              <a:t>Co-director, Renee Romo</a:t>
            </a:r>
            <a:endParaRPr lang="en-US" sz="1400" dirty="0">
              <a:solidFill>
                <a:schemeClr val="bg1"/>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8584AE72-557F-4167-9AFB-8111335675A7}"/>
              </a:ext>
            </a:extLst>
          </p:cNvPr>
          <p:cNvSpPr/>
          <p:nvPr/>
        </p:nvSpPr>
        <p:spPr>
          <a:xfrm>
            <a:off x="94724" y="110125"/>
            <a:ext cx="9831982" cy="422877"/>
          </a:xfrm>
          <a:prstGeom prst="rect">
            <a:avLst/>
          </a:prstGeom>
          <a:solidFill>
            <a:srgbClr val="FFC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dirty="0"/>
              <a:t>All NIRMA members are welcome to participate in any of the NIRMA Business Units</a:t>
            </a:r>
          </a:p>
        </p:txBody>
      </p:sp>
      <p:sp>
        <p:nvSpPr>
          <p:cNvPr id="18" name="TextBox 17">
            <a:extLst>
              <a:ext uri="{FF2B5EF4-FFF2-40B4-BE49-F238E27FC236}">
                <a16:creationId xmlns:a16="http://schemas.microsoft.com/office/drawing/2014/main" id="{2C9EB114-C84E-416F-BD58-DFCD02262B71}"/>
              </a:ext>
            </a:extLst>
          </p:cNvPr>
          <p:cNvSpPr txBox="1"/>
          <p:nvPr/>
        </p:nvSpPr>
        <p:spPr>
          <a:xfrm>
            <a:off x="38684" y="1459313"/>
            <a:ext cx="3237490" cy="6232475"/>
          </a:xfrm>
          <a:prstGeom prst="rect">
            <a:avLst/>
          </a:prstGeom>
          <a:noFill/>
        </p:spPr>
        <p:txBody>
          <a:bodyPr wrap="square" rtlCol="0">
            <a:spAutoFit/>
          </a:bodyPr>
          <a:lstStyle/>
          <a:p>
            <a:r>
              <a:rPr lang="en-US" sz="1400" b="1" dirty="0">
                <a:solidFill>
                  <a:schemeClr val="accent2">
                    <a:lumMod val="60000"/>
                    <a:lumOff val="40000"/>
                  </a:schemeClr>
                </a:solidFill>
                <a:latin typeface="Calibri" panose="020F0502020204030204" pitchFamily="34" charset="0"/>
                <a:cs typeface="Calibri" panose="020F0502020204030204" pitchFamily="34" charset="0"/>
              </a:rPr>
              <a:t>Purpose</a:t>
            </a:r>
            <a:endParaRPr lang="en-US" sz="1600" b="1" dirty="0">
              <a:solidFill>
                <a:schemeClr val="accent2">
                  <a:lumMod val="60000"/>
                  <a:lumOff val="40000"/>
                </a:schemeClr>
              </a:solidFill>
              <a:latin typeface="Calibri" panose="020F0502020204030204" pitchFamily="34" charset="0"/>
              <a:cs typeface="Calibri" panose="020F0502020204030204" pitchFamily="34" charset="0"/>
            </a:endParaRPr>
          </a:p>
          <a:p>
            <a:r>
              <a:rPr lang="en-US" sz="1100" dirty="0">
                <a:solidFill>
                  <a:schemeClr val="accent2">
                    <a:lumMod val="60000"/>
                    <a:lumOff val="40000"/>
                  </a:schemeClr>
                </a:solidFill>
                <a:latin typeface="Calibri" panose="020F0502020204030204" pitchFamily="34" charset="0"/>
                <a:cs typeface="Calibri" panose="020F0502020204030204" pitchFamily="34" charset="0"/>
              </a:rPr>
              <a:t>The primary purpose of the Regulations &amp; Information Management Business Unit (RIMBU) is to provide the opportunity for NIRMA members to work in a  group environment to share and compare knowledge about regulatory impacts and form standards on records management, information technologies, programs, and their applicability to records, documents, and information management business requirements.  RIMBU will strive to provide NIRMA members with knowledge pertaining to the latest technologies available to capture, store, manage, access, distribute, and process records and information. </a:t>
            </a:r>
          </a:p>
          <a:p>
            <a:endParaRPr lang="en-US" sz="800" dirty="0">
              <a:solidFill>
                <a:schemeClr val="accent2">
                  <a:lumMod val="60000"/>
                  <a:lumOff val="40000"/>
                </a:schemeClr>
              </a:solidFill>
              <a:latin typeface="Calibri" panose="020F0502020204030204" pitchFamily="34" charset="0"/>
              <a:cs typeface="Calibri" panose="020F0502020204030204" pitchFamily="34" charset="0"/>
            </a:endParaRPr>
          </a:p>
          <a:p>
            <a:r>
              <a:rPr lang="en-US" sz="1400" b="1" dirty="0">
                <a:solidFill>
                  <a:schemeClr val="accent2">
                    <a:lumMod val="60000"/>
                    <a:lumOff val="40000"/>
                  </a:schemeClr>
                </a:solidFill>
                <a:latin typeface="Calibri" panose="020F0502020204030204" pitchFamily="34" charset="0"/>
                <a:cs typeface="Calibri" panose="020F0502020204030204" pitchFamily="34" charset="0"/>
              </a:rPr>
              <a:t>Objectives</a:t>
            </a:r>
            <a:endParaRPr lang="en-US" sz="1600" b="1" dirty="0">
              <a:solidFill>
                <a:schemeClr val="accent2">
                  <a:lumMod val="60000"/>
                  <a:lumOff val="40000"/>
                </a:schemeClr>
              </a:solidFill>
              <a:latin typeface="Calibri" panose="020F0502020204030204" pitchFamily="34" charset="0"/>
              <a:cs typeface="Calibri" panose="020F0502020204030204" pitchFamily="34" charset="0"/>
            </a:endParaRPr>
          </a:p>
          <a:p>
            <a:pPr marL="171450" indent="-171450">
              <a:buFontTx/>
              <a:buChar char="-"/>
            </a:pPr>
            <a:r>
              <a:rPr lang="en-US" sz="1100" dirty="0">
                <a:solidFill>
                  <a:schemeClr val="accent2">
                    <a:lumMod val="60000"/>
                    <a:lumOff val="40000"/>
                  </a:schemeClr>
                </a:solidFill>
                <a:latin typeface="Calibri" panose="020F0502020204030204" pitchFamily="34" charset="0"/>
                <a:cs typeface="Calibri" panose="020F0502020204030204" pitchFamily="34" charset="0"/>
              </a:rPr>
              <a:t>Establish industry guidance and regulations in support of RIM, document control, programs, configuration management, and knowledge management in support of the design, construction, operations, maintenance, and decommissioning of nuclear facilities</a:t>
            </a:r>
          </a:p>
          <a:p>
            <a:pPr marL="171450" indent="-171450">
              <a:buFontTx/>
              <a:buChar char="-"/>
            </a:pPr>
            <a:r>
              <a:rPr lang="en-US" sz="1100" dirty="0">
                <a:solidFill>
                  <a:schemeClr val="accent2">
                    <a:lumMod val="60000"/>
                    <a:lumOff val="40000"/>
                  </a:schemeClr>
                </a:solidFill>
                <a:latin typeface="Calibri" panose="020F0502020204030204" pitchFamily="34" charset="0"/>
                <a:cs typeface="Calibri" panose="020F0502020204030204" pitchFamily="34" charset="0"/>
              </a:rPr>
              <a:t>Act as NIRMA liaison with other industry organizations such as NITSL, ASME, CMBG, AIIM</a:t>
            </a:r>
          </a:p>
          <a:p>
            <a:pPr marL="171450" indent="-171450">
              <a:buFontTx/>
              <a:buChar char="-"/>
            </a:pPr>
            <a:r>
              <a:rPr lang="en-US" sz="1100" dirty="0">
                <a:solidFill>
                  <a:schemeClr val="accent2">
                    <a:lumMod val="60000"/>
                    <a:lumOff val="40000"/>
                  </a:schemeClr>
                </a:solidFill>
                <a:latin typeface="Calibri" panose="020F0502020204030204" pitchFamily="34" charset="0"/>
                <a:cs typeface="Calibri" panose="020F0502020204030204" pitchFamily="34" charset="0"/>
              </a:rPr>
              <a:t>Provide a tactical review of government regulations and correspondence that impact members</a:t>
            </a:r>
          </a:p>
          <a:p>
            <a:pPr marL="171450" indent="-171450">
              <a:buFontTx/>
              <a:buChar char="-"/>
            </a:pPr>
            <a:r>
              <a:rPr lang="en-US" sz="1100" dirty="0">
                <a:solidFill>
                  <a:schemeClr val="accent2">
                    <a:lumMod val="60000"/>
                    <a:lumOff val="40000"/>
                  </a:schemeClr>
                </a:solidFill>
                <a:latin typeface="Calibri" panose="020F0502020204030204" pitchFamily="34" charset="0"/>
                <a:cs typeface="Calibri" panose="020F0502020204030204" pitchFamily="34" charset="0"/>
              </a:rPr>
              <a:t>Provide comments/input into the formation of the regulations, codes, and standards in coordination with other industry bodies</a:t>
            </a:r>
          </a:p>
          <a:p>
            <a:endParaRPr lang="en-US" sz="800" dirty="0">
              <a:solidFill>
                <a:schemeClr val="accent2">
                  <a:lumMod val="60000"/>
                  <a:lumOff val="40000"/>
                </a:schemeClr>
              </a:solidFill>
              <a:latin typeface="Calibri" panose="020F0502020204030204" pitchFamily="34" charset="0"/>
              <a:cs typeface="Calibri" panose="020F0502020204030204" pitchFamily="34" charset="0"/>
            </a:endParaRPr>
          </a:p>
          <a:p>
            <a:r>
              <a:rPr lang="en-US" sz="1100" u="sng" dirty="0">
                <a:solidFill>
                  <a:schemeClr val="accent2">
                    <a:lumMod val="60000"/>
                    <a:lumOff val="40000"/>
                  </a:schemeClr>
                </a:solidFill>
                <a:latin typeface="Calibri" panose="020F0502020204030204" pitchFamily="34" charset="0"/>
                <a:cs typeface="Calibri" panose="020F0502020204030204" pitchFamily="34" charset="0"/>
              </a:rPr>
              <a:t>RIMBU meets the 2</a:t>
            </a:r>
            <a:r>
              <a:rPr lang="en-US" sz="1100" u="sng" baseline="30000" dirty="0">
                <a:solidFill>
                  <a:schemeClr val="accent2">
                    <a:lumMod val="60000"/>
                    <a:lumOff val="40000"/>
                  </a:schemeClr>
                </a:solidFill>
                <a:latin typeface="Calibri" panose="020F0502020204030204" pitchFamily="34" charset="0"/>
                <a:cs typeface="Calibri" panose="020F0502020204030204" pitchFamily="34" charset="0"/>
              </a:rPr>
              <a:t>nd</a:t>
            </a:r>
            <a:r>
              <a:rPr lang="en-US" sz="1100" u="sng" dirty="0">
                <a:solidFill>
                  <a:schemeClr val="accent2">
                    <a:lumMod val="60000"/>
                    <a:lumOff val="40000"/>
                  </a:schemeClr>
                </a:solidFill>
                <a:latin typeface="Calibri" panose="020F0502020204030204" pitchFamily="34" charset="0"/>
                <a:cs typeface="Calibri" panose="020F0502020204030204" pitchFamily="34" charset="0"/>
              </a:rPr>
              <a:t>  Wednesday of every month.</a:t>
            </a:r>
          </a:p>
          <a:p>
            <a:endParaRPr lang="en-US" sz="800" dirty="0">
              <a:solidFill>
                <a:schemeClr val="accent2">
                  <a:lumMod val="60000"/>
                  <a:lumOff val="40000"/>
                </a:schemeClr>
              </a:solidFill>
              <a:latin typeface="Calibri" panose="020F0502020204030204" pitchFamily="34" charset="0"/>
              <a:cs typeface="Calibri" panose="020F0502020204030204" pitchFamily="34" charset="0"/>
            </a:endParaRPr>
          </a:p>
          <a:p>
            <a:r>
              <a:rPr lang="en-US" sz="1400" b="1" dirty="0">
                <a:solidFill>
                  <a:schemeClr val="accent2">
                    <a:lumMod val="60000"/>
                    <a:lumOff val="40000"/>
                  </a:schemeClr>
                </a:solidFill>
                <a:latin typeface="Calibri" panose="020F0502020204030204" pitchFamily="34" charset="0"/>
                <a:cs typeface="Calibri" panose="020F0502020204030204" pitchFamily="34" charset="0"/>
              </a:rPr>
              <a:t>Business Unit Leaders</a:t>
            </a:r>
            <a:r>
              <a:rPr lang="en-US" sz="1200" b="1" dirty="0">
                <a:solidFill>
                  <a:schemeClr val="accent2">
                    <a:lumMod val="60000"/>
                    <a:lumOff val="40000"/>
                  </a:schemeClr>
                </a:solidFill>
                <a:latin typeface="Calibri" panose="020F0502020204030204" pitchFamily="34" charset="0"/>
                <a:cs typeface="Calibri" panose="020F0502020204030204" pitchFamily="34" charset="0"/>
              </a:rPr>
              <a:t>:</a:t>
            </a:r>
          </a:p>
          <a:p>
            <a:r>
              <a:rPr lang="en-US" sz="1100" dirty="0">
                <a:solidFill>
                  <a:schemeClr val="accent2">
                    <a:lumMod val="60000"/>
                    <a:lumOff val="40000"/>
                  </a:schemeClr>
                </a:solidFill>
                <a:latin typeface="Calibri" panose="020F0502020204030204" pitchFamily="34" charset="0"/>
                <a:cs typeface="Calibri" panose="020F0502020204030204" pitchFamily="34" charset="0"/>
              </a:rPr>
              <a:t>Director, Stephanie Price</a:t>
            </a:r>
          </a:p>
          <a:p>
            <a:r>
              <a:rPr lang="en-US" sz="1100" dirty="0">
                <a:solidFill>
                  <a:schemeClr val="accent2">
                    <a:lumMod val="60000"/>
                    <a:lumOff val="40000"/>
                  </a:schemeClr>
                </a:solidFill>
                <a:latin typeface="Calibri" panose="020F0502020204030204" pitchFamily="34" charset="0"/>
                <a:cs typeface="Calibri" panose="020F0502020204030204" pitchFamily="34" charset="0"/>
              </a:rPr>
              <a:t>Co-director, Rhonda Redding</a:t>
            </a:r>
            <a:endParaRPr lang="en-US" sz="1400" dirty="0">
              <a:solidFill>
                <a:schemeClr val="accent2">
                  <a:lumMod val="60000"/>
                  <a:lumOff val="40000"/>
                </a:schemeClr>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952A44D6-BE0D-420B-94C7-32EE636C26A7}"/>
              </a:ext>
            </a:extLst>
          </p:cNvPr>
          <p:cNvSpPr txBox="1"/>
          <p:nvPr/>
        </p:nvSpPr>
        <p:spPr>
          <a:xfrm>
            <a:off x="6754543" y="1484030"/>
            <a:ext cx="3265173" cy="6232475"/>
          </a:xfrm>
          <a:prstGeom prst="rect">
            <a:avLst/>
          </a:prstGeom>
          <a:noFill/>
        </p:spPr>
        <p:txBody>
          <a:bodyPr wrap="square" rtlCol="0">
            <a:spAutoFit/>
          </a:bodyPr>
          <a:lstStyle/>
          <a:p>
            <a:r>
              <a:rPr lang="en-US" sz="1400" b="1" dirty="0">
                <a:solidFill>
                  <a:schemeClr val="accent2">
                    <a:lumMod val="60000"/>
                    <a:lumOff val="40000"/>
                  </a:schemeClr>
                </a:solidFill>
                <a:latin typeface="Calibri" panose="020F0502020204030204" pitchFamily="34" charset="0"/>
                <a:cs typeface="Calibri" panose="020F0502020204030204" pitchFamily="34" charset="0"/>
              </a:rPr>
              <a:t>Purpose</a:t>
            </a:r>
            <a:endParaRPr lang="en-US" sz="1600" b="1" dirty="0">
              <a:solidFill>
                <a:schemeClr val="accent2">
                  <a:lumMod val="60000"/>
                  <a:lumOff val="40000"/>
                </a:schemeClr>
              </a:solidFill>
              <a:latin typeface="Calibri" panose="020F0502020204030204" pitchFamily="34" charset="0"/>
              <a:cs typeface="Calibri" panose="020F0502020204030204" pitchFamily="34" charset="0"/>
            </a:endParaRPr>
          </a:p>
          <a:p>
            <a:r>
              <a:rPr lang="en-US" sz="1100" dirty="0">
                <a:solidFill>
                  <a:schemeClr val="accent2">
                    <a:lumMod val="60000"/>
                    <a:lumOff val="40000"/>
                  </a:schemeClr>
                </a:solidFill>
                <a:latin typeface="Calibri" panose="020F0502020204030204" pitchFamily="34" charset="0"/>
                <a:cs typeface="Calibri" panose="020F0502020204030204" pitchFamily="34" charset="0"/>
              </a:rPr>
              <a:t>The primary purpose of the PDBU Business Unit is to provide the NIRMA membership with technical, educational, and career development support and opportunities. The PDBU will create opportunities for members to learn key skills and knowledge via interface with internal and external resources who can provide specific knowledge in the areas of records management, federal and </a:t>
            </a:r>
            <a:r>
              <a:rPr lang="en-US" sz="1100">
                <a:solidFill>
                  <a:schemeClr val="accent2">
                    <a:lumMod val="60000"/>
                    <a:lumOff val="40000"/>
                  </a:schemeClr>
                </a:solidFill>
                <a:latin typeface="Calibri" panose="020F0502020204030204" pitchFamily="34" charset="0"/>
                <a:cs typeface="Calibri" panose="020F0502020204030204" pitchFamily="34" charset="0"/>
              </a:rPr>
              <a:t>state regulation, </a:t>
            </a:r>
            <a:r>
              <a:rPr lang="en-US" sz="1100" dirty="0">
                <a:solidFill>
                  <a:schemeClr val="accent2">
                    <a:lumMod val="60000"/>
                    <a:lumOff val="40000"/>
                  </a:schemeClr>
                </a:solidFill>
                <a:latin typeface="Calibri" panose="020F0502020204030204" pitchFamily="34" charset="0"/>
                <a:cs typeface="Calibri" panose="020F0502020204030204" pitchFamily="34" charset="0"/>
              </a:rPr>
              <a:t>and technological advances in records management. </a:t>
            </a:r>
          </a:p>
          <a:p>
            <a:endParaRPr lang="en-US" sz="1100" dirty="0">
              <a:solidFill>
                <a:schemeClr val="accent2">
                  <a:lumMod val="60000"/>
                  <a:lumOff val="40000"/>
                </a:schemeClr>
              </a:solidFill>
              <a:latin typeface="Calibri" panose="020F0502020204030204" pitchFamily="34" charset="0"/>
              <a:cs typeface="Calibri" panose="020F0502020204030204" pitchFamily="34" charset="0"/>
            </a:endParaRPr>
          </a:p>
          <a:p>
            <a:r>
              <a:rPr lang="en-US" sz="1100" dirty="0">
                <a:solidFill>
                  <a:schemeClr val="accent2">
                    <a:lumMod val="60000"/>
                    <a:lumOff val="40000"/>
                  </a:schemeClr>
                </a:solidFill>
                <a:latin typeface="Calibri" panose="020F0502020204030204" pitchFamily="34" charset="0"/>
                <a:cs typeface="Calibri" panose="020F0502020204030204" pitchFamily="34" charset="0"/>
              </a:rPr>
              <a:t> </a:t>
            </a:r>
          </a:p>
          <a:p>
            <a:endParaRPr lang="en-US" sz="1100" dirty="0">
              <a:solidFill>
                <a:schemeClr val="accent2">
                  <a:lumMod val="60000"/>
                  <a:lumOff val="40000"/>
                </a:schemeClr>
              </a:solidFill>
              <a:latin typeface="Calibri" panose="020F0502020204030204" pitchFamily="34" charset="0"/>
              <a:cs typeface="Calibri" panose="020F0502020204030204" pitchFamily="34" charset="0"/>
            </a:endParaRPr>
          </a:p>
          <a:p>
            <a:endParaRPr lang="en-US" sz="1100" dirty="0">
              <a:solidFill>
                <a:schemeClr val="accent2">
                  <a:lumMod val="60000"/>
                  <a:lumOff val="40000"/>
                </a:schemeClr>
              </a:solidFill>
              <a:latin typeface="Calibri" panose="020F0502020204030204" pitchFamily="34" charset="0"/>
              <a:cs typeface="Calibri" panose="020F0502020204030204" pitchFamily="34" charset="0"/>
            </a:endParaRPr>
          </a:p>
          <a:p>
            <a:endParaRPr lang="en-US" sz="800" dirty="0">
              <a:solidFill>
                <a:schemeClr val="accent2">
                  <a:lumMod val="60000"/>
                  <a:lumOff val="40000"/>
                </a:schemeClr>
              </a:solidFill>
              <a:latin typeface="Calibri" panose="020F0502020204030204" pitchFamily="34" charset="0"/>
              <a:cs typeface="Calibri" panose="020F0502020204030204" pitchFamily="34" charset="0"/>
            </a:endParaRPr>
          </a:p>
          <a:p>
            <a:r>
              <a:rPr lang="en-US" sz="1400" b="1" dirty="0">
                <a:solidFill>
                  <a:schemeClr val="accent2">
                    <a:lumMod val="60000"/>
                    <a:lumOff val="40000"/>
                  </a:schemeClr>
                </a:solidFill>
                <a:latin typeface="Calibri" panose="020F0502020204030204" pitchFamily="34" charset="0"/>
                <a:cs typeface="Calibri" panose="020F0502020204030204" pitchFamily="34" charset="0"/>
              </a:rPr>
              <a:t>Objectives</a:t>
            </a:r>
            <a:endParaRPr lang="en-US" sz="1600" b="1" dirty="0">
              <a:solidFill>
                <a:schemeClr val="accent2">
                  <a:lumMod val="60000"/>
                  <a:lumOff val="40000"/>
                </a:schemeClr>
              </a:solidFill>
              <a:latin typeface="Calibri" panose="020F0502020204030204" pitchFamily="34" charset="0"/>
              <a:cs typeface="Calibri" panose="020F0502020204030204" pitchFamily="34" charset="0"/>
            </a:endParaRPr>
          </a:p>
          <a:p>
            <a:pPr marL="171450" indent="-171450">
              <a:buFontTx/>
              <a:buChar char="-"/>
            </a:pPr>
            <a:r>
              <a:rPr lang="en-US" sz="1100" dirty="0">
                <a:solidFill>
                  <a:schemeClr val="accent2">
                    <a:lumMod val="60000"/>
                    <a:lumOff val="40000"/>
                  </a:schemeClr>
                </a:solidFill>
                <a:latin typeface="Calibri" panose="020F0502020204030204" pitchFamily="34" charset="0"/>
                <a:cs typeface="Calibri" panose="020F0502020204030204" pitchFamily="34" charset="0"/>
              </a:rPr>
              <a:t>Develop and deliver NIRMA Educational Webinars delivered on the 3</a:t>
            </a:r>
            <a:r>
              <a:rPr lang="en-US" sz="1100" baseline="30000" dirty="0">
                <a:solidFill>
                  <a:schemeClr val="accent2">
                    <a:lumMod val="60000"/>
                    <a:lumOff val="40000"/>
                  </a:schemeClr>
                </a:solidFill>
                <a:latin typeface="Calibri" panose="020F0502020204030204" pitchFamily="34" charset="0"/>
                <a:cs typeface="Calibri" panose="020F0502020204030204" pitchFamily="34" charset="0"/>
              </a:rPr>
              <a:t>rd</a:t>
            </a:r>
            <a:r>
              <a:rPr lang="en-US" sz="1100" dirty="0">
                <a:solidFill>
                  <a:schemeClr val="accent2">
                    <a:lumMod val="60000"/>
                    <a:lumOff val="40000"/>
                  </a:schemeClr>
                </a:solidFill>
                <a:latin typeface="Calibri" panose="020F0502020204030204" pitchFamily="34" charset="0"/>
                <a:cs typeface="Calibri" panose="020F0502020204030204" pitchFamily="34" charset="0"/>
              </a:rPr>
              <a:t> Tuesday of selected months. </a:t>
            </a:r>
          </a:p>
          <a:p>
            <a:pPr marL="171450" indent="-171450">
              <a:buFontTx/>
              <a:buChar char="-"/>
            </a:pPr>
            <a:r>
              <a:rPr lang="en-US" sz="1100" dirty="0">
                <a:solidFill>
                  <a:schemeClr val="accent2">
                    <a:lumMod val="60000"/>
                    <a:lumOff val="40000"/>
                  </a:schemeClr>
                </a:solidFill>
                <a:latin typeface="Calibri" panose="020F0502020204030204" pitchFamily="34" charset="0"/>
                <a:cs typeface="Calibri" panose="020F0502020204030204" pitchFamily="34" charset="0"/>
              </a:rPr>
              <a:t>Provide access to educational opportunities to allow members to earn required CEU’s</a:t>
            </a:r>
          </a:p>
          <a:p>
            <a:pPr marL="171450" indent="-171450">
              <a:buFontTx/>
              <a:buChar char="-"/>
            </a:pPr>
            <a:r>
              <a:rPr lang="en-US" sz="1100" dirty="0">
                <a:solidFill>
                  <a:schemeClr val="accent2">
                    <a:lumMod val="60000"/>
                    <a:lumOff val="40000"/>
                  </a:schemeClr>
                </a:solidFill>
                <a:latin typeface="Calibri" panose="020F0502020204030204" pitchFamily="34" charset="0"/>
                <a:cs typeface="Calibri" panose="020F0502020204030204" pitchFamily="34" charset="0"/>
              </a:rPr>
              <a:t>Promote achievement of industry-recognized certification through the Institute of Certified Records Managers (ICRM)</a:t>
            </a:r>
          </a:p>
          <a:p>
            <a:pPr marL="171450" indent="-171450">
              <a:buFontTx/>
              <a:buChar char="-"/>
            </a:pPr>
            <a:r>
              <a:rPr lang="en-US" sz="1100" dirty="0">
                <a:solidFill>
                  <a:schemeClr val="accent2">
                    <a:lumMod val="60000"/>
                    <a:lumOff val="40000"/>
                  </a:schemeClr>
                </a:solidFill>
                <a:latin typeface="Calibri" panose="020F0502020204030204" pitchFamily="34" charset="0"/>
                <a:cs typeface="Calibri" panose="020F0502020204030204" pitchFamily="34" charset="0"/>
              </a:rPr>
              <a:t>Manage the NIRMA Mentor Program to allow members to link with NIRMA Mentors to focus on specific professional growth objectives</a:t>
            </a:r>
          </a:p>
          <a:p>
            <a:pPr marL="171450" indent="-171450">
              <a:buFontTx/>
              <a:buChar char="-"/>
            </a:pPr>
            <a:r>
              <a:rPr lang="en-US" sz="1100" dirty="0">
                <a:solidFill>
                  <a:schemeClr val="accent2">
                    <a:lumMod val="60000"/>
                    <a:lumOff val="40000"/>
                  </a:schemeClr>
                </a:solidFill>
                <a:latin typeface="Calibri" panose="020F0502020204030204" pitchFamily="34" charset="0"/>
                <a:cs typeface="Calibri" panose="020F0502020204030204" pitchFamily="34" charset="0"/>
              </a:rPr>
              <a:t>Promote learning opportunities to the membership to maximize full participation</a:t>
            </a:r>
          </a:p>
          <a:p>
            <a:pPr marL="171450" indent="-171450">
              <a:buFontTx/>
              <a:buChar char="-"/>
            </a:pPr>
            <a:r>
              <a:rPr lang="en-US" sz="1100" dirty="0">
                <a:solidFill>
                  <a:schemeClr val="accent2">
                    <a:lumMod val="60000"/>
                    <a:lumOff val="40000"/>
                  </a:schemeClr>
                </a:solidFill>
                <a:latin typeface="Calibri" panose="020F0502020204030204" pitchFamily="34" charset="0"/>
                <a:cs typeface="Calibri" panose="020F0502020204030204" pitchFamily="34" charset="0"/>
              </a:rPr>
              <a:t>Provide webinar access and other contribution to the NIRMA website</a:t>
            </a:r>
          </a:p>
          <a:p>
            <a:endParaRPr lang="en-US" sz="800" dirty="0">
              <a:solidFill>
                <a:schemeClr val="accent2">
                  <a:lumMod val="60000"/>
                  <a:lumOff val="40000"/>
                </a:schemeClr>
              </a:solidFill>
              <a:latin typeface="Calibri" panose="020F0502020204030204" pitchFamily="34" charset="0"/>
              <a:cs typeface="Calibri" panose="020F0502020204030204" pitchFamily="34" charset="0"/>
            </a:endParaRPr>
          </a:p>
          <a:p>
            <a:r>
              <a:rPr lang="en-US" sz="1100" u="sng" dirty="0">
                <a:solidFill>
                  <a:schemeClr val="accent2">
                    <a:lumMod val="60000"/>
                    <a:lumOff val="40000"/>
                  </a:schemeClr>
                </a:solidFill>
                <a:latin typeface="Calibri" panose="020F0502020204030204" pitchFamily="34" charset="0"/>
                <a:cs typeface="Calibri" panose="020F0502020204030204" pitchFamily="34" charset="0"/>
              </a:rPr>
              <a:t>PDBU meets the 3</a:t>
            </a:r>
            <a:r>
              <a:rPr lang="en-US" sz="1100" u="sng" baseline="30000" dirty="0">
                <a:solidFill>
                  <a:schemeClr val="accent2">
                    <a:lumMod val="60000"/>
                    <a:lumOff val="40000"/>
                  </a:schemeClr>
                </a:solidFill>
                <a:latin typeface="Calibri" panose="020F0502020204030204" pitchFamily="34" charset="0"/>
                <a:cs typeface="Calibri" panose="020F0502020204030204" pitchFamily="34" charset="0"/>
              </a:rPr>
              <a:t>rd</a:t>
            </a:r>
            <a:r>
              <a:rPr lang="en-US" sz="1100" u="sng" dirty="0">
                <a:solidFill>
                  <a:schemeClr val="accent2">
                    <a:lumMod val="60000"/>
                    <a:lumOff val="40000"/>
                  </a:schemeClr>
                </a:solidFill>
                <a:latin typeface="Calibri" panose="020F0502020204030204" pitchFamily="34" charset="0"/>
                <a:cs typeface="Calibri" panose="020F0502020204030204" pitchFamily="34" charset="0"/>
              </a:rPr>
              <a:t> Friday of every month.</a:t>
            </a:r>
          </a:p>
          <a:p>
            <a:endParaRPr lang="en-US" sz="800" dirty="0">
              <a:solidFill>
                <a:schemeClr val="accent2">
                  <a:lumMod val="60000"/>
                  <a:lumOff val="40000"/>
                </a:schemeClr>
              </a:solidFill>
              <a:latin typeface="Calibri" panose="020F0502020204030204" pitchFamily="34" charset="0"/>
              <a:cs typeface="Calibri" panose="020F0502020204030204" pitchFamily="34" charset="0"/>
            </a:endParaRPr>
          </a:p>
          <a:p>
            <a:r>
              <a:rPr lang="en-US" sz="1400" b="1" dirty="0">
                <a:solidFill>
                  <a:schemeClr val="accent2">
                    <a:lumMod val="60000"/>
                    <a:lumOff val="40000"/>
                  </a:schemeClr>
                </a:solidFill>
                <a:latin typeface="Calibri" panose="020F0502020204030204" pitchFamily="34" charset="0"/>
                <a:cs typeface="Calibri" panose="020F0502020204030204" pitchFamily="34" charset="0"/>
              </a:rPr>
              <a:t>Business Unit Leaders</a:t>
            </a:r>
            <a:r>
              <a:rPr lang="en-US" sz="1200" b="1" dirty="0">
                <a:solidFill>
                  <a:schemeClr val="accent2">
                    <a:lumMod val="60000"/>
                    <a:lumOff val="40000"/>
                  </a:schemeClr>
                </a:solidFill>
                <a:latin typeface="Calibri" panose="020F0502020204030204" pitchFamily="34" charset="0"/>
                <a:cs typeface="Calibri" panose="020F0502020204030204" pitchFamily="34" charset="0"/>
              </a:rPr>
              <a:t>:</a:t>
            </a:r>
          </a:p>
          <a:p>
            <a:r>
              <a:rPr lang="en-US" sz="1100" dirty="0">
                <a:solidFill>
                  <a:schemeClr val="accent2">
                    <a:lumMod val="60000"/>
                    <a:lumOff val="40000"/>
                  </a:schemeClr>
                </a:solidFill>
                <a:latin typeface="Calibri" panose="020F0502020204030204" pitchFamily="34" charset="0"/>
                <a:cs typeface="Calibri" panose="020F0502020204030204" pitchFamily="34" charset="0"/>
              </a:rPr>
              <a:t>Director, Lou </a:t>
            </a:r>
            <a:r>
              <a:rPr lang="en-US" sz="1100" dirty="0" err="1">
                <a:solidFill>
                  <a:schemeClr val="accent2">
                    <a:lumMod val="60000"/>
                    <a:lumOff val="40000"/>
                  </a:schemeClr>
                </a:solidFill>
                <a:latin typeface="Calibri" panose="020F0502020204030204" pitchFamily="34" charset="0"/>
                <a:cs typeface="Calibri" panose="020F0502020204030204" pitchFamily="34" charset="0"/>
              </a:rPr>
              <a:t>Rofrano</a:t>
            </a:r>
            <a:endParaRPr lang="en-US" sz="1100" dirty="0">
              <a:solidFill>
                <a:schemeClr val="accent2">
                  <a:lumMod val="60000"/>
                  <a:lumOff val="40000"/>
                </a:schemeClr>
              </a:solidFill>
              <a:latin typeface="Calibri" panose="020F0502020204030204" pitchFamily="34" charset="0"/>
              <a:cs typeface="Calibri" panose="020F0502020204030204" pitchFamily="34" charset="0"/>
            </a:endParaRPr>
          </a:p>
          <a:p>
            <a:r>
              <a:rPr lang="en-US" sz="1100" dirty="0">
                <a:solidFill>
                  <a:schemeClr val="accent2">
                    <a:lumMod val="60000"/>
                    <a:lumOff val="40000"/>
                  </a:schemeClr>
                </a:solidFill>
                <a:latin typeface="Calibri" panose="020F0502020204030204" pitchFamily="34" charset="0"/>
                <a:cs typeface="Calibri" panose="020F0502020204030204" pitchFamily="34" charset="0"/>
              </a:rPr>
              <a:t>Co-director, Gil </a:t>
            </a:r>
            <a:r>
              <a:rPr lang="en-US" sz="1100" dirty="0" err="1">
                <a:solidFill>
                  <a:schemeClr val="accent2">
                    <a:lumMod val="60000"/>
                    <a:lumOff val="40000"/>
                  </a:schemeClr>
                </a:solidFill>
                <a:latin typeface="Calibri" panose="020F0502020204030204" pitchFamily="34" charset="0"/>
                <a:cs typeface="Calibri" panose="020F0502020204030204" pitchFamily="34" charset="0"/>
              </a:rPr>
              <a:t>Brueckner</a:t>
            </a:r>
            <a:r>
              <a:rPr lang="en-US" sz="1100" dirty="0">
                <a:solidFill>
                  <a:schemeClr val="accent2">
                    <a:lumMod val="60000"/>
                    <a:lumOff val="40000"/>
                  </a:schemeClr>
                </a:solidFill>
                <a:latin typeface="Calibri" panose="020F0502020204030204" pitchFamily="34" charset="0"/>
                <a:cs typeface="Calibri" panose="020F0502020204030204" pitchFamily="34" charset="0"/>
              </a:rPr>
              <a:t>, CRM/NS</a:t>
            </a:r>
            <a:endParaRPr lang="en-US" sz="1400" dirty="0">
              <a:solidFill>
                <a:schemeClr val="accent2">
                  <a:lumMod val="60000"/>
                  <a:lumOff val="40000"/>
                </a:schemeClr>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594948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9A876A4BD7224181ED4234A6CB1BCA" ma:contentTypeVersion="0" ma:contentTypeDescription="Create a new document." ma:contentTypeScope="" ma:versionID="d752ddcb6a0f69f191bf328bf6ea7a4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140B52-522C-40A0-9490-3254A608CF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DAC2045-DE9A-453D-B658-CA1337609331}">
  <ds:schemaRefs>
    <ds:schemaRef ds:uri="http://schemas.microsoft.com/sharepoint/v3/contenttype/forms"/>
  </ds:schemaRefs>
</ds:datastoreItem>
</file>

<file path=customXml/itemProps3.xml><?xml version="1.0" encoding="utf-8"?>
<ds:datastoreItem xmlns:ds="http://schemas.openxmlformats.org/officeDocument/2006/customXml" ds:itemID="{F7C38B0B-B42E-4670-90CD-7A921DCBFF2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Mylar</Template>
  <TotalTime>8163</TotalTime>
  <Words>966</Words>
  <Application>Microsoft Office PowerPoint</Application>
  <PresentationFormat>Custom</PresentationFormat>
  <Paragraphs>94</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Corbel</vt:lpstr>
      <vt:lpstr>Mylar</vt:lpstr>
      <vt:lpstr>NIRMA </vt:lpstr>
      <vt:lpstr>PowerPoint Presentation</vt:lpstr>
    </vt:vector>
  </TitlesOfParts>
  <Company>STPNOC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NIRMA tri-fold</dc:title>
  <dc:creator>Kubecka, Nancy</dc:creator>
  <cp:lastModifiedBy>Hoerber, Janice A</cp:lastModifiedBy>
  <cp:revision>163</cp:revision>
  <cp:lastPrinted>2020-03-12T15:47:20Z</cp:lastPrinted>
  <dcterms:created xsi:type="dcterms:W3CDTF">2013-08-26T22:03:58Z</dcterms:created>
  <dcterms:modified xsi:type="dcterms:W3CDTF">2023-06-06T02:07:16Z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0x0101002A9A876A4BD7224181ED4234A6CB1BCA</vt:lpwstr>
  </property>
  <property fmtid="{D5CDD505-2E9C-101B-9397-08002B2CF9AE}" pid="3" name="ArticulateGUID">
    <vt:lpwstr>B8D2163F-336A-4331-9BB3-F6F4D5169719</vt:lpwstr>
  </property>
  <property fmtid="{D5CDD505-2E9C-101B-9397-08002B2CF9AE}" pid="4" name="ArticulatePath">
    <vt:lpwstr>NIRMA 2020 tri-fold (003)</vt:lpwstr>
  </property>
</Properties>
</file>